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2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3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4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5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6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68705F"/>
                </a:solidFill>
                <a:latin typeface="Arial"/>
              </a:defRPr>
            </a:pPr>
            <a:r>
              <a:rPr sz="1200" b="0" i="0" u="none" strike="noStrike">
                <a:solidFill>
                  <a:srgbClr val="68705F"/>
                </a:solidFill>
                <a:latin typeface="Arial"/>
              </a:rPr>
              <a:t>Sollertrag nach Nutzung, Mio CHF p.a.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Sollertrag Mio CHF</c:v>
                </c:pt>
              </c:strCache>
            </c:strRef>
          </c:tx>
          <c:spPr>
            <a:solidFill>
              <a:srgbClr val="5D603E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F261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Wohnen</c:v>
                  </c:pt>
                  <c:pt idx="1">
                    <c:v>Wotel</c:v>
                  </c:pt>
                  <c:pt idx="2">
                    <c:v>Residenz</c:v>
                  </c:pt>
                  <c:pt idx="3">
                    <c:v>Gewerbe</c:v>
                  </c:pt>
                  <c:pt idx="4">
                    <c:v>Saal</c:v>
                  </c:pt>
                  <c:pt idx="5">
                    <c:v>Parking</c:v>
                  </c:pt>
                  <c:pt idx="6">
                    <c:v>Büro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3.39</c:v>
                </c:pt>
                <c:pt idx="1">
                  <c:v>1.22</c:v>
                </c:pt>
                <c:pt idx="2">
                  <c:v>0.99</c:v>
                </c:pt>
                <c:pt idx="3">
                  <c:v>0.68</c:v>
                </c:pt>
                <c:pt idx="4">
                  <c:v>0.58</c:v>
                </c:pt>
                <c:pt idx="5">
                  <c:v>0.51</c:v>
                </c:pt>
                <c:pt idx="6">
                  <c:v>0.5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b="0" i="0" strike="noStrike" sz="1000" u="none">
                  <a:solidFill>
                    <a:srgbClr val="1F261A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F261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68705F"/>
                </a:solidFill>
                <a:latin typeface="Arial"/>
              </a:defRPr>
            </a:pPr>
            <a:r>
              <a:rPr sz="1100" b="0" i="0" u="none" strike="noStrike">
                <a:solidFill>
                  <a:srgbClr val="68705F"/>
                </a:solidFill>
                <a:latin typeface="Arial"/>
              </a:rPr>
              <a:t>Mio CHF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Ertragswert stabilisiert</c:v>
                </c:pt>
              </c:strCache>
            </c:strRef>
          </c:tx>
          <c:spPr>
            <a:solidFill>
              <a:srgbClr val="5D603E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F261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Phase A</c:v>
                  </c:pt>
                  <c:pt idx="1">
                    <c:v>Phase B</c:v>
                  </c:pt>
                  <c:pt idx="2">
                    <c:v>Phase D</c:v>
                  </c:pt>
                  <c:pt idx="3">
                    <c:v>Phase C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29.7</c:v>
                </c:pt>
                <c:pt idx="1">
                  <c:v>35.8</c:v>
                </c:pt>
                <c:pt idx="2">
                  <c:v>37</c:v>
                </c:pt>
                <c:pt idx="3">
                  <c:v>59.7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DCF-Marktwert inkl. Erstvermietung</c:v>
                </c:pt>
              </c:strCache>
            </c:strRef>
          </c:tx>
          <c:spPr>
            <a:solidFill>
              <a:srgbClr val="2E3234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F261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Phase A</c:v>
                  </c:pt>
                  <c:pt idx="1">
                    <c:v>Phase B</c:v>
                  </c:pt>
                  <c:pt idx="2">
                    <c:v>Phase D</c:v>
                  </c:pt>
                  <c:pt idx="3">
                    <c:v>Phase C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28.3</c:v>
                </c:pt>
                <c:pt idx="1">
                  <c:v>33.9</c:v>
                </c:pt>
                <c:pt idx="2">
                  <c:v>35.2</c:v>
                </c:pt>
                <c:pt idx="3">
                  <c:v>56.7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900" u="none">
                  <a:solidFill>
                    <a:srgbClr val="1F261A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F261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E3C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8705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68705F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68705F"/>
                </a:solidFill>
                <a:latin typeface="Arial"/>
              </a:defRPr>
            </a:pPr>
            <a:r>
              <a:rPr sz="1100" b="0" i="0" u="none" strike="noStrike">
                <a:solidFill>
                  <a:srgbClr val="68705F"/>
                </a:solidFill>
                <a:latin typeface="Arial"/>
              </a:rPr>
              <a:t>Projekt-Cashflow ohne Terminal Value, Mio CHF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Investitionen inkl. Land</c:v>
                </c:pt>
              </c:strCache>
            </c:strRef>
          </c:tx>
          <c:spPr>
            <a:solidFill>
              <a:srgbClr val="8A5A33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Sheet1!$A$2:$A$16</c:f>
              <c:multiLvlStrCache>
                <c:ptCount val="15"/>
                <c:lvl>
                  <c:pt idx="0">
                    <c:v>2026</c:v>
                  </c:pt>
                  <c:pt idx="1">
                    <c:v>2027</c:v>
                  </c:pt>
                  <c:pt idx="2">
                    <c:v>2028</c:v>
                  </c:pt>
                  <c:pt idx="3">
                    <c:v>2029</c:v>
                  </c:pt>
                  <c:pt idx="4">
                    <c:v>2030</c:v>
                  </c:pt>
                  <c:pt idx="5">
                    <c:v>2031</c:v>
                  </c:pt>
                  <c:pt idx="6">
                    <c:v>2032</c:v>
                  </c:pt>
                  <c:pt idx="7">
                    <c:v>2033</c:v>
                  </c:pt>
                  <c:pt idx="8">
                    <c:v>2034</c:v>
                  </c:pt>
                  <c:pt idx="9">
                    <c:v>2035</c:v>
                  </c:pt>
                  <c:pt idx="10">
                    <c:v>2036</c:v>
                  </c:pt>
                  <c:pt idx="11">
                    <c:v>2037</c:v>
                  </c:pt>
                  <c:pt idx="12">
                    <c:v>2038</c:v>
                  </c:pt>
                  <c:pt idx="13">
                    <c:v>2039</c:v>
                  </c:pt>
                  <c:pt idx="14">
                    <c:v>2040</c:v>
                  </c:pt>
                </c:lvl>
              </c:multiLvlStrCache>
            </c:multiLvl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-47.36</c:v>
                </c:pt>
                <c:pt idx="1">
                  <c:v>-6.38</c:v>
                </c:pt>
                <c:pt idx="2">
                  <c:v>-36.24</c:v>
                </c:pt>
                <c:pt idx="3">
                  <c:v>-30.38</c:v>
                </c:pt>
                <c:pt idx="4">
                  <c:v>-23.67</c:v>
                </c:pt>
                <c:pt idx="5">
                  <c:v>-19.74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Nettoertrag</c:v>
                </c:pt>
              </c:strCache>
            </c:strRef>
          </c:tx>
          <c:spPr>
            <a:solidFill>
              <a:srgbClr val="5D603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Sheet1!$A$2:$A$16</c:f>
              <c:multiLvlStrCache>
                <c:ptCount val="15"/>
                <c:lvl>
                  <c:pt idx="0">
                    <c:v>2026</c:v>
                  </c:pt>
                  <c:pt idx="1">
                    <c:v>2027</c:v>
                  </c:pt>
                  <c:pt idx="2">
                    <c:v>2028</c:v>
                  </c:pt>
                  <c:pt idx="3">
                    <c:v>2029</c:v>
                  </c:pt>
                  <c:pt idx="4">
                    <c:v>2030</c:v>
                  </c:pt>
                  <c:pt idx="5">
                    <c:v>2031</c:v>
                  </c:pt>
                  <c:pt idx="6">
                    <c:v>2032</c:v>
                  </c:pt>
                  <c:pt idx="7">
                    <c:v>2033</c:v>
                  </c:pt>
                  <c:pt idx="8">
                    <c:v>2034</c:v>
                  </c:pt>
                  <c:pt idx="9">
                    <c:v>2035</c:v>
                  </c:pt>
                  <c:pt idx="10">
                    <c:v>2036</c:v>
                  </c:pt>
                  <c:pt idx="11">
                    <c:v>2037</c:v>
                  </c:pt>
                  <c:pt idx="12">
                    <c:v>2038</c:v>
                  </c:pt>
                  <c:pt idx="13">
                    <c:v>2039</c:v>
                  </c:pt>
                  <c:pt idx="14">
                    <c:v>2040</c:v>
                  </c:pt>
                </c:lvl>
              </c:multiLvlStrCache>
            </c:multiLvl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0.63</c:v>
                </c:pt>
                <c:pt idx="4">
                  <c:v>2.67</c:v>
                </c:pt>
                <c:pt idx="5">
                  <c:v>3.76</c:v>
                </c:pt>
                <c:pt idx="6">
                  <c:v>5.92</c:v>
                </c:pt>
                <c:pt idx="7">
                  <c:v>6.37</c:v>
                </c:pt>
                <c:pt idx="8">
                  <c:v>6.84</c:v>
                </c:pt>
                <c:pt idx="9">
                  <c:v>6.9</c:v>
                </c:pt>
                <c:pt idx="10">
                  <c:v>6.96</c:v>
                </c:pt>
                <c:pt idx="11">
                  <c:v>7.02</c:v>
                </c:pt>
                <c:pt idx="12">
                  <c:v>7.09</c:v>
                </c:pt>
                <c:pt idx="13">
                  <c:v>7.15</c:v>
                </c:pt>
                <c:pt idx="14">
                  <c:v>7.21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5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8705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E3C9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8705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68705F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68705F"/>
                </a:solidFill>
                <a:latin typeface="Arial"/>
              </a:defRPr>
            </a:pPr>
            <a:r>
              <a:rPr sz="1100" b="0" i="0" u="none" strike="noStrike">
                <a:solidFill>
                  <a:srgbClr val="68705F"/>
                </a:solidFill>
                <a:latin typeface="Arial"/>
              </a:rPr>
              <a:t>Projekt-Cashflow ohne Terminal Value, Mio CHF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Investitionen inkl. Land</c:v>
                </c:pt>
              </c:strCache>
            </c:strRef>
          </c:tx>
          <c:spPr>
            <a:solidFill>
              <a:srgbClr val="8A5A33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Sheet1!$A$2:$A$16</c:f>
              <c:multiLvlStrCache>
                <c:ptCount val="15"/>
                <c:lvl>
                  <c:pt idx="0">
                    <c:v>2026</c:v>
                  </c:pt>
                  <c:pt idx="1">
                    <c:v>2027</c:v>
                  </c:pt>
                  <c:pt idx="2">
                    <c:v>2028</c:v>
                  </c:pt>
                  <c:pt idx="3">
                    <c:v>2029</c:v>
                  </c:pt>
                  <c:pt idx="4">
                    <c:v>2030</c:v>
                  </c:pt>
                  <c:pt idx="5">
                    <c:v>2031</c:v>
                  </c:pt>
                  <c:pt idx="6">
                    <c:v>2032</c:v>
                  </c:pt>
                  <c:pt idx="7">
                    <c:v>2033</c:v>
                  </c:pt>
                  <c:pt idx="8">
                    <c:v>2034</c:v>
                  </c:pt>
                  <c:pt idx="9">
                    <c:v>2035</c:v>
                  </c:pt>
                  <c:pt idx="10">
                    <c:v>2036</c:v>
                  </c:pt>
                  <c:pt idx="11">
                    <c:v>2037</c:v>
                  </c:pt>
                  <c:pt idx="12">
                    <c:v>2038</c:v>
                  </c:pt>
                  <c:pt idx="13">
                    <c:v>2039</c:v>
                  </c:pt>
                  <c:pt idx="14">
                    <c:v>2040</c:v>
                  </c:pt>
                </c:lvl>
              </c:multiLvlStrCache>
            </c:multiLvl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-47.36</c:v>
                </c:pt>
                <c:pt idx="1">
                  <c:v>-6.38</c:v>
                </c:pt>
                <c:pt idx="2">
                  <c:v>-36.24</c:v>
                </c:pt>
                <c:pt idx="3">
                  <c:v>-30.38</c:v>
                </c:pt>
                <c:pt idx="4">
                  <c:v>-23.67</c:v>
                </c:pt>
                <c:pt idx="5">
                  <c:v>-19.74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Nettoertrag</c:v>
                </c:pt>
              </c:strCache>
            </c:strRef>
          </c:tx>
          <c:spPr>
            <a:solidFill>
              <a:srgbClr val="5D603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Sheet1!$A$2:$A$16</c:f>
              <c:multiLvlStrCache>
                <c:ptCount val="15"/>
                <c:lvl>
                  <c:pt idx="0">
                    <c:v>2026</c:v>
                  </c:pt>
                  <c:pt idx="1">
                    <c:v>2027</c:v>
                  </c:pt>
                  <c:pt idx="2">
                    <c:v>2028</c:v>
                  </c:pt>
                  <c:pt idx="3">
                    <c:v>2029</c:v>
                  </c:pt>
                  <c:pt idx="4">
                    <c:v>2030</c:v>
                  </c:pt>
                  <c:pt idx="5">
                    <c:v>2031</c:v>
                  </c:pt>
                  <c:pt idx="6">
                    <c:v>2032</c:v>
                  </c:pt>
                  <c:pt idx="7">
                    <c:v>2033</c:v>
                  </c:pt>
                  <c:pt idx="8">
                    <c:v>2034</c:v>
                  </c:pt>
                  <c:pt idx="9">
                    <c:v>2035</c:v>
                  </c:pt>
                  <c:pt idx="10">
                    <c:v>2036</c:v>
                  </c:pt>
                  <c:pt idx="11">
                    <c:v>2037</c:v>
                  </c:pt>
                  <c:pt idx="12">
                    <c:v>2038</c:v>
                  </c:pt>
                  <c:pt idx="13">
                    <c:v>2039</c:v>
                  </c:pt>
                  <c:pt idx="14">
                    <c:v>2040</c:v>
                  </c:pt>
                </c:lvl>
              </c:multiLvlStrCache>
            </c:multiLvl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1.83</c:v>
                </c:pt>
                <c:pt idx="5">
                  <c:v>2.71</c:v>
                </c:pt>
                <c:pt idx="6">
                  <c:v>3.6</c:v>
                </c:pt>
                <c:pt idx="7">
                  <c:v>3.63</c:v>
                </c:pt>
                <c:pt idx="8">
                  <c:v>3.66</c:v>
                </c:pt>
                <c:pt idx="9">
                  <c:v>3.68</c:v>
                </c:pt>
                <c:pt idx="10">
                  <c:v>3.71</c:v>
                </c:pt>
                <c:pt idx="11">
                  <c:v>3.74</c:v>
                </c:pt>
                <c:pt idx="12">
                  <c:v>3.77</c:v>
                </c:pt>
                <c:pt idx="13">
                  <c:v>3.8</c:v>
                </c:pt>
                <c:pt idx="14">
                  <c:v>3.83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Verkaufserlöse</c:v>
                </c:pt>
              </c:strCache>
            </c:strRef>
          </c:tx>
          <c:spPr>
            <a:solidFill>
              <a:srgbClr val="B1872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Sheet1!$A$2:$A$16</c:f>
              <c:multiLvlStrCache>
                <c:ptCount val="15"/>
                <c:lvl>
                  <c:pt idx="0">
                    <c:v>2026</c:v>
                  </c:pt>
                  <c:pt idx="1">
                    <c:v>2027</c:v>
                  </c:pt>
                  <c:pt idx="2">
                    <c:v>2028</c:v>
                  </c:pt>
                  <c:pt idx="3">
                    <c:v>2029</c:v>
                  </c:pt>
                  <c:pt idx="4">
                    <c:v>2030</c:v>
                  </c:pt>
                  <c:pt idx="5">
                    <c:v>2031</c:v>
                  </c:pt>
                  <c:pt idx="6">
                    <c:v>2032</c:v>
                  </c:pt>
                  <c:pt idx="7">
                    <c:v>2033</c:v>
                  </c:pt>
                  <c:pt idx="8">
                    <c:v>2034</c:v>
                  </c:pt>
                  <c:pt idx="9">
                    <c:v>2035</c:v>
                  </c:pt>
                  <c:pt idx="10">
                    <c:v>2036</c:v>
                  </c:pt>
                  <c:pt idx="11">
                    <c:v>2037</c:v>
                  </c:pt>
                  <c:pt idx="12">
                    <c:v>2038</c:v>
                  </c:pt>
                  <c:pt idx="13">
                    <c:v>2039</c:v>
                  </c:pt>
                  <c:pt idx="14">
                    <c:v>2040</c:v>
                  </c:pt>
                </c:lvl>
              </c:multiLvlStrCache>
            </c:multiLvl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29.25</c:v>
                </c:pt>
                <c:pt idx="4">
                  <c:v>0</c:v>
                </c:pt>
                <c:pt idx="5">
                  <c:v>77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5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8705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E3C9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8705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68705F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68705F"/>
                </a:solidFill>
                <a:latin typeface="Arial"/>
              </a:defRPr>
            </a:pPr>
            <a:r>
              <a:rPr sz="1100" b="0" i="0" u="none" strike="noStrike">
                <a:solidFill>
                  <a:srgbClr val="68705F"/>
                </a:solidFill>
                <a:latin typeface="Arial"/>
              </a:rPr>
              <a:t>Mio CHF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Kreditsaldo Bestand</c:v>
                </c:pt>
              </c:strCache>
            </c:strRef>
          </c:tx>
          <c:spPr>
            <a:solidFill>
              <a:srgbClr val="5D603E"/>
            </a:solidFill>
            <a:ln w="28575" cap="flat">
              <a:solidFill>
                <a:srgbClr val="5D603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5D603E"/>
              </a:solidFill>
              <a:ln w="9525" cap="flat">
                <a:solidFill>
                  <a:srgbClr val="5D603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Sheet1!$A$2:$A$16</c:f>
              <c:multiLvlStrCache>
                <c:ptCount val="15"/>
                <c:lvl>
                  <c:pt idx="0">
                    <c:v>2026</c:v>
                  </c:pt>
                  <c:pt idx="1">
                    <c:v>2027</c:v>
                  </c:pt>
                  <c:pt idx="2">
                    <c:v>2028</c:v>
                  </c:pt>
                  <c:pt idx="3">
                    <c:v>2029</c:v>
                  </c:pt>
                  <c:pt idx="4">
                    <c:v>2030</c:v>
                  </c:pt>
                  <c:pt idx="5">
                    <c:v>2031</c:v>
                  </c:pt>
                  <c:pt idx="6">
                    <c:v>2032</c:v>
                  </c:pt>
                  <c:pt idx="7">
                    <c:v>2033</c:v>
                  </c:pt>
                  <c:pt idx="8">
                    <c:v>2034</c:v>
                  </c:pt>
                  <c:pt idx="9">
                    <c:v>2035</c:v>
                  </c:pt>
                  <c:pt idx="10">
                    <c:v>2036</c:v>
                  </c:pt>
                  <c:pt idx="11">
                    <c:v>2037</c:v>
                  </c:pt>
                  <c:pt idx="12">
                    <c:v>2038</c:v>
                  </c:pt>
                  <c:pt idx="13">
                    <c:v>2039</c:v>
                  </c:pt>
                  <c:pt idx="14">
                    <c:v>2040</c:v>
                  </c:pt>
                </c:lvl>
              </c:multiLvlStrCache>
            </c:multiLvl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33</c:v>
                </c:pt>
                <c:pt idx="3">
                  <c:v>63.9</c:v>
                </c:pt>
                <c:pt idx="4">
                  <c:v>87.5</c:v>
                </c:pt>
                <c:pt idx="5">
                  <c:v>107.3</c:v>
                </c:pt>
                <c:pt idx="6">
                  <c:v>107.3</c:v>
                </c:pt>
                <c:pt idx="7">
                  <c:v>106.2</c:v>
                </c:pt>
                <c:pt idx="8">
                  <c:v>105.1</c:v>
                </c:pt>
                <c:pt idx="9">
                  <c:v>104.1</c:v>
                </c:pt>
                <c:pt idx="10">
                  <c:v>103</c:v>
                </c:pt>
                <c:pt idx="11">
                  <c:v>102</c:v>
                </c:pt>
                <c:pt idx="12">
                  <c:v>101</c:v>
                </c:pt>
                <c:pt idx="13">
                  <c:v>100</c:v>
                </c:pt>
                <c:pt idx="14">
                  <c:v>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Kreditsaldo Mix</c:v>
                </c:pt>
              </c:strCache>
            </c:strRef>
          </c:tx>
          <c:spPr>
            <a:solidFill>
              <a:srgbClr val="B18726"/>
            </a:solidFill>
            <a:ln w="28575" cap="flat">
              <a:solidFill>
                <a:srgbClr val="B1872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B18726"/>
              </a:solidFill>
              <a:ln w="9525" cap="flat">
                <a:solidFill>
                  <a:srgbClr val="B1872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Sheet1!$A$2:$A$16</c:f>
              <c:multiLvlStrCache>
                <c:ptCount val="15"/>
                <c:lvl>
                  <c:pt idx="0">
                    <c:v>2026</c:v>
                  </c:pt>
                  <c:pt idx="1">
                    <c:v>2027</c:v>
                  </c:pt>
                  <c:pt idx="2">
                    <c:v>2028</c:v>
                  </c:pt>
                  <c:pt idx="3">
                    <c:v>2029</c:v>
                  </c:pt>
                  <c:pt idx="4">
                    <c:v>2030</c:v>
                  </c:pt>
                  <c:pt idx="5">
                    <c:v>2031</c:v>
                  </c:pt>
                  <c:pt idx="6">
                    <c:v>2032</c:v>
                  </c:pt>
                  <c:pt idx="7">
                    <c:v>2033</c:v>
                  </c:pt>
                  <c:pt idx="8">
                    <c:v>2034</c:v>
                  </c:pt>
                  <c:pt idx="9">
                    <c:v>2035</c:v>
                  </c:pt>
                  <c:pt idx="10">
                    <c:v>2036</c:v>
                  </c:pt>
                  <c:pt idx="11">
                    <c:v>2037</c:v>
                  </c:pt>
                  <c:pt idx="12">
                    <c:v>2038</c:v>
                  </c:pt>
                  <c:pt idx="13">
                    <c:v>2039</c:v>
                  </c:pt>
                  <c:pt idx="14">
                    <c:v>2040</c:v>
                  </c:pt>
                </c:lvl>
              </c:multiLvlStrCache>
            </c:multiLvl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33</c:v>
                </c:pt>
                <c:pt idx="3">
                  <c:v>35.2</c:v>
                </c:pt>
                <c:pt idx="4">
                  <c:v>58.9</c:v>
                </c:pt>
                <c:pt idx="5">
                  <c:v>1.7</c:v>
                </c:pt>
                <c:pt idx="6">
                  <c:v>1.7</c:v>
                </c:pt>
                <c:pt idx="7">
                  <c:v>1.6</c:v>
                </c:pt>
                <c:pt idx="8">
                  <c:v>1.6</c:v>
                </c:pt>
                <c:pt idx="9">
                  <c:v>1.6</c:v>
                </c:pt>
                <c:pt idx="10">
                  <c:v>1.6</c:v>
                </c:pt>
                <c:pt idx="11">
                  <c:v>1.6</c:v>
                </c:pt>
                <c:pt idx="12">
                  <c:v>1.6</c:v>
                </c:pt>
                <c:pt idx="13">
                  <c:v>1.5</c:v>
                </c:pt>
                <c:pt idx="14">
                  <c:v>1.5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Hypothek max. 60 % Ertragswert (Bestand)</c:v>
                </c:pt>
              </c:strCache>
            </c:strRef>
          </c:tx>
          <c:spPr>
            <a:solidFill>
              <a:srgbClr val="8B9182"/>
            </a:solidFill>
            <a:ln w="28575" cap="flat">
              <a:solidFill>
                <a:srgbClr val="8B9182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8B9182"/>
              </a:solidFill>
              <a:ln w="9525" cap="flat">
                <a:solidFill>
                  <a:srgbClr val="8B9182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Sheet1!$A$2:$A$16</c:f>
              <c:multiLvlStrCache>
                <c:ptCount val="15"/>
                <c:lvl>
                  <c:pt idx="0">
                    <c:v>2026</c:v>
                  </c:pt>
                  <c:pt idx="1">
                    <c:v>2027</c:v>
                  </c:pt>
                  <c:pt idx="2">
                    <c:v>2028</c:v>
                  </c:pt>
                  <c:pt idx="3">
                    <c:v>2029</c:v>
                  </c:pt>
                  <c:pt idx="4">
                    <c:v>2030</c:v>
                  </c:pt>
                  <c:pt idx="5">
                    <c:v>2031</c:v>
                  </c:pt>
                  <c:pt idx="6">
                    <c:v>2032</c:v>
                  </c:pt>
                  <c:pt idx="7">
                    <c:v>2033</c:v>
                  </c:pt>
                  <c:pt idx="8">
                    <c:v>2034</c:v>
                  </c:pt>
                  <c:pt idx="9">
                    <c:v>2035</c:v>
                  </c:pt>
                  <c:pt idx="10">
                    <c:v>2036</c:v>
                  </c:pt>
                  <c:pt idx="11">
                    <c:v>2037</c:v>
                  </c:pt>
                  <c:pt idx="12">
                    <c:v>2038</c:v>
                  </c:pt>
                  <c:pt idx="13">
                    <c:v>2039</c:v>
                  </c:pt>
                  <c:pt idx="14">
                    <c:v>2040</c:v>
                  </c:pt>
                </c:lvl>
              </c:multiLvlStrCache>
            </c:multiLvl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17.8</c:v>
                </c:pt>
                <c:pt idx="4">
                  <c:v>61.6</c:v>
                </c:pt>
                <c:pt idx="5">
                  <c:v>61.6</c:v>
                </c:pt>
                <c:pt idx="6">
                  <c:v>97.4</c:v>
                </c:pt>
                <c:pt idx="7">
                  <c:v>97.4</c:v>
                </c:pt>
                <c:pt idx="8">
                  <c:v>97.4</c:v>
                </c:pt>
                <c:pt idx="9">
                  <c:v>97.4</c:v>
                </c:pt>
                <c:pt idx="10">
                  <c:v>97.4</c:v>
                </c:pt>
                <c:pt idx="11">
                  <c:v>97.4</c:v>
                </c:pt>
                <c:pt idx="12">
                  <c:v>97.4</c:v>
                </c:pt>
                <c:pt idx="13">
                  <c:v>97.4</c:v>
                </c:pt>
                <c:pt idx="14">
                  <c:v>97.4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8705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E3C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8705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50">
              <a:solidFill>
                <a:srgbClr val="68705F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68705F"/>
                </a:solidFill>
                <a:latin typeface="Arial"/>
              </a:defRPr>
            </a:pPr>
            <a:r>
              <a:rPr sz="1100" b="0" i="0" u="none" strike="noStrike">
                <a:solidFill>
                  <a:srgbClr val="68705F"/>
                </a:solidFill>
                <a:latin typeface="Arial"/>
              </a:rPr>
              <a:t>Szenario Bestand, Mio CHF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Nettoertrag</c:v>
                </c:pt>
              </c:strCache>
            </c:strRef>
          </c:tx>
          <c:spPr>
            <a:solidFill>
              <a:srgbClr val="5D603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Sheet1!$A$2:$A$12</c:f>
              <c:multiLvlStrCache>
                <c:ptCount val="11"/>
                <c:lvl>
                  <c:pt idx="0">
                    <c:v>2030</c:v>
                  </c:pt>
                  <c:pt idx="1">
                    <c:v>2031</c:v>
                  </c:pt>
                  <c:pt idx="2">
                    <c:v>2032</c:v>
                  </c:pt>
                  <c:pt idx="3">
                    <c:v>2033</c:v>
                  </c:pt>
                  <c:pt idx="4">
                    <c:v>2034</c:v>
                  </c:pt>
                  <c:pt idx="5">
                    <c:v>2035</c:v>
                  </c:pt>
                  <c:pt idx="6">
                    <c:v>2036</c:v>
                  </c:pt>
                  <c:pt idx="7">
                    <c:v>2037</c:v>
                  </c:pt>
                  <c:pt idx="8">
                    <c:v>2038</c:v>
                  </c:pt>
                  <c:pt idx="9">
                    <c:v>2039</c:v>
                  </c:pt>
                  <c:pt idx="10">
                    <c:v>2040</c:v>
                  </c:pt>
                </c:lvl>
              </c:multiLvlStrCache>
            </c:multiLvl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2.67</c:v>
                </c:pt>
                <c:pt idx="1">
                  <c:v>3.76</c:v>
                </c:pt>
                <c:pt idx="2">
                  <c:v>5.92</c:v>
                </c:pt>
                <c:pt idx="3">
                  <c:v>6.37</c:v>
                </c:pt>
                <c:pt idx="4">
                  <c:v>6.84</c:v>
                </c:pt>
                <c:pt idx="5">
                  <c:v>6.9</c:v>
                </c:pt>
                <c:pt idx="6">
                  <c:v>6.96</c:v>
                </c:pt>
                <c:pt idx="7">
                  <c:v>7.02</c:v>
                </c:pt>
                <c:pt idx="8">
                  <c:v>7.09</c:v>
                </c:pt>
                <c:pt idx="9">
                  <c:v>7.15</c:v>
                </c:pt>
                <c:pt idx="10">
                  <c:v>7.21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Zinsen + Amortisation</c:v>
                </c:pt>
              </c:strCache>
            </c:strRef>
          </c:tx>
          <c:spPr>
            <a:solidFill>
              <a:srgbClr val="2E323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Sheet1!$A$2:$A$12</c:f>
              <c:multiLvlStrCache>
                <c:ptCount val="11"/>
                <c:lvl>
                  <c:pt idx="0">
                    <c:v>2030</c:v>
                  </c:pt>
                  <c:pt idx="1">
                    <c:v>2031</c:v>
                  </c:pt>
                  <c:pt idx="2">
                    <c:v>2032</c:v>
                  </c:pt>
                  <c:pt idx="3">
                    <c:v>2033</c:v>
                  </c:pt>
                  <c:pt idx="4">
                    <c:v>2034</c:v>
                  </c:pt>
                  <c:pt idx="5">
                    <c:v>2035</c:v>
                  </c:pt>
                  <c:pt idx="6">
                    <c:v>2036</c:v>
                  </c:pt>
                  <c:pt idx="7">
                    <c:v>2037</c:v>
                  </c:pt>
                  <c:pt idx="8">
                    <c:v>2038</c:v>
                  </c:pt>
                  <c:pt idx="9">
                    <c:v>2039</c:v>
                  </c:pt>
                  <c:pt idx="10">
                    <c:v>2040</c:v>
                  </c:pt>
                </c:lvl>
              </c:multiLvlStrCache>
            </c:multiLvl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1.7</c:v>
                </c:pt>
                <c:pt idx="1">
                  <c:v>2.19</c:v>
                </c:pt>
                <c:pt idx="2">
                  <c:v>2.41</c:v>
                </c:pt>
                <c:pt idx="3">
                  <c:v>3.49</c:v>
                </c:pt>
                <c:pt idx="4">
                  <c:v>3.45</c:v>
                </c:pt>
                <c:pt idx="5">
                  <c:v>3.42</c:v>
                </c:pt>
                <c:pt idx="6">
                  <c:v>3.38</c:v>
                </c:pt>
                <c:pt idx="7">
                  <c:v>3.35</c:v>
                </c:pt>
                <c:pt idx="8">
                  <c:v>3.32</c:v>
                </c:pt>
                <c:pt idx="9">
                  <c:v>3.28</c:v>
                </c:pt>
                <c:pt idx="10">
                  <c:v>3.25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8705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E3C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8705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68705F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6072" y="548640"/>
            <a:ext cx="502920" cy="502920"/>
          </a:xfrm>
          <a:prstGeom prst="rect">
            <a:avLst/>
          </a:prstGeom>
          <a:solidFill>
            <a:srgbClr val="2E3234"/>
          </a:solidFill>
          <a:ln w="12700">
            <a:solidFill>
              <a:srgbClr val="2E323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flipH="1">
            <a:off x="576072" y="548640"/>
            <a:ext cx="502920" cy="502920"/>
          </a:xfrm>
          <a:prstGeom prst="rtTriangle">
            <a:avLst/>
          </a:prstGeom>
          <a:solidFill>
            <a:srgbClr val="5D603E"/>
          </a:solidFill>
          <a:ln w="12700">
            <a:solidFill>
              <a:srgbClr val="5D60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261872" y="603504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2E32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URBANSTREET DEVELOPMENT AG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576072" y="233172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Wasserschlosspark Untersiggenthal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576072" y="32004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5D60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FINANZIERUNGSDOSSIER · DCF-BEWERTUNG UND FINANZIERUNGSBEDARF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76072" y="3749040"/>
            <a:ext cx="2157984" cy="0"/>
          </a:xfrm>
          <a:prstGeom prst="line">
            <a:avLst/>
          </a:prstGeom>
          <a:noFill/>
          <a:ln w="38100">
            <a:solidFill>
              <a:srgbClr val="D9A93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76072" y="39776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Vier Phasen · Villette I, Concierge ACE mit Spitex, Campus, Villette II · Szenarien Bestand und Mix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76072" y="56235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Autoren  </a:t>
            </a:r>
            <a:pPr indent="0" marL="0">
              <a:buNone/>
            </a:pPr>
            <a:r>
              <a:rPr lang="en-US" sz="105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Patrick Hüppi · Timothy Traub · Marlon Lehner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576072" y="592531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Küsnacht, 28. September 2026 · vertraulich · indikativ, ohne Pläne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76072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5D60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ZUSAMMENFASSUNG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76072" y="603504"/>
            <a:ext cx="1103955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Das Wichtigste auf einen Blick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76072" y="1225296"/>
            <a:ext cx="11039551" cy="0"/>
          </a:xfrm>
          <a:prstGeom prst="line">
            <a:avLst/>
          </a:prstGeom>
          <a:noFill/>
          <a:ln w="9525">
            <a:solidFill>
              <a:srgbClr val="DDE3C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76072" y="6400800"/>
            <a:ext cx="237744" cy="237744"/>
          </a:xfrm>
          <a:prstGeom prst="rect">
            <a:avLst/>
          </a:prstGeom>
          <a:solidFill>
            <a:srgbClr val="2E3234">
              <a:alpha val="70000"/>
            </a:srgbClr>
          </a:solidFill>
          <a:ln w="12700">
            <a:solidFill>
              <a:srgbClr val="2E3234">
                <a:alpha val="7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H="1">
            <a:off x="576072" y="6400800"/>
            <a:ext cx="237744" cy="237744"/>
          </a:xfrm>
          <a:prstGeom prst="rtTriangle">
            <a:avLst/>
          </a:prstGeom>
          <a:solidFill>
            <a:srgbClr val="5D603E">
              <a:alpha val="70000"/>
            </a:srgbClr>
          </a:solidFill>
          <a:ln w="12700">
            <a:solidFill>
              <a:srgbClr val="5D603E">
                <a:alpha val="7000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23544" y="63825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Urbanstreet Development AG · Wasserschlosspark Untersiggenthal · Finanzierungsdossier · vertraulich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0701223" y="63825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76072" y="1554480"/>
            <a:ext cx="2554148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1554480"/>
            <a:ext cx="2334692" cy="45720"/>
          </a:xfrm>
          <a:prstGeom prst="rect">
            <a:avLst/>
          </a:prstGeom>
          <a:solidFill>
            <a:srgbClr val="5D603E"/>
          </a:solidFill>
          <a:ln w="12700">
            <a:solidFill>
              <a:srgbClr val="5D603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04672" y="1755648"/>
            <a:ext cx="20969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ANLAGEKOSTEN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804672" y="2057400"/>
            <a:ext cx="21883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163.8</a:t>
            </a:r>
            <a:pPr indent="0" marL="0">
              <a:buNone/>
            </a:pPr>
            <a:r>
              <a:rPr lang="en-US" sz="120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Mio CHF</a:t>
            </a:r>
            <a:endParaRPr lang="en-US" sz="3200" dirty="0"/>
          </a:p>
        </p:txBody>
      </p:sp>
      <p:sp>
        <p:nvSpPr>
          <p:cNvPr id="13" name="Text 11"/>
          <p:cNvSpPr txBox="1"/>
          <p:nvPr/>
        </p:nvSpPr>
        <p:spPr>
          <a:xfrm>
            <a:off x="804672" y="2761488"/>
            <a:ext cx="21426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inkl. Land 46.1 Mio als Sacheinlage; Cash-Investitionen 117.7 Mio 2026–2031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404540" y="1554480"/>
            <a:ext cx="2554148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514268" y="1554480"/>
            <a:ext cx="2334692" cy="45720"/>
          </a:xfrm>
          <a:prstGeom prst="rect">
            <a:avLst/>
          </a:prstGeom>
          <a:solidFill>
            <a:srgbClr val="D9A93A"/>
          </a:solidFill>
          <a:ln w="12700">
            <a:solidFill>
              <a:srgbClr val="D9A93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33140" y="1755648"/>
            <a:ext cx="20969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KREDITBEDARF BAUKREDIT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3633140" y="2057400"/>
            <a:ext cx="21883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107.3</a:t>
            </a:r>
            <a:pPr indent="0" marL="0">
              <a:buNone/>
            </a:pPr>
            <a:r>
              <a:rPr lang="en-US" sz="120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Mio CHF</a:t>
            </a:r>
            <a:endParaRPr lang="en-US" sz="3200" dirty="0"/>
          </a:p>
        </p:txBody>
      </p:sp>
      <p:sp>
        <p:nvSpPr>
          <p:cNvPr id="18" name="Text 16"/>
          <p:cNvSpPr txBox="1"/>
          <p:nvPr/>
        </p:nvSpPr>
        <p:spPr>
          <a:xfrm>
            <a:off x="3633140" y="2761488"/>
            <a:ext cx="21426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Peak 2031 im Szenario Bestand = 65.5 % der Anlagekosten; Mix: 58.9 Mio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233008" y="1554480"/>
            <a:ext cx="2554148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342736" y="1554480"/>
            <a:ext cx="2334692" cy="45720"/>
          </a:xfrm>
          <a:prstGeom prst="rect">
            <a:avLst/>
          </a:prstGeom>
          <a:solidFill>
            <a:srgbClr val="5A7D20"/>
          </a:solidFill>
          <a:ln w="12700">
            <a:solidFill>
              <a:srgbClr val="5A7D2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461608" y="1755648"/>
            <a:ext cx="20969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ERTRAGSWERT STABILISIERT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6461608" y="2057400"/>
            <a:ext cx="21883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162.3</a:t>
            </a:r>
            <a:pPr indent="0" marL="0">
              <a:buNone/>
            </a:pPr>
            <a:r>
              <a:rPr lang="en-US" sz="120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Mio CHF</a:t>
            </a:r>
            <a:endParaRPr lang="en-US" sz="3200" dirty="0"/>
          </a:p>
        </p:txBody>
      </p:sp>
      <p:sp>
        <p:nvSpPr>
          <p:cNvPr id="23" name="Text 21"/>
          <p:cNvSpPr txBox="1"/>
          <p:nvPr/>
        </p:nvSpPr>
        <p:spPr>
          <a:xfrm>
            <a:off x="6461608" y="2761488"/>
            <a:ext cx="21426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Nettoertrag 6.37 Mio p.a. ab 2033; Nettokap.satz 4.09 %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9061475" y="1554480"/>
            <a:ext cx="2554148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171203" y="1554480"/>
            <a:ext cx="2334692" cy="45720"/>
          </a:xfrm>
          <a:prstGeom prst="rect">
            <a:avLst/>
          </a:prstGeom>
          <a:solidFill>
            <a:srgbClr val="5A7D20"/>
          </a:solidFill>
          <a:ln w="12700">
            <a:solidFill>
              <a:srgbClr val="5A7D20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9290075" y="1755648"/>
            <a:ext cx="20969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DSCR MIN. 2033–2040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9290075" y="2057400"/>
            <a:ext cx="21883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1.83x</a:t>
            </a:r>
            <a:pPr indent="0" marL="0">
              <a:buNone/>
            </a:pPr>
            <a:r>
              <a:rPr lang="en-US" sz="120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</a:t>
            </a:r>
            <a:endParaRPr lang="en-US" sz="3200" dirty="0"/>
          </a:p>
        </p:txBody>
      </p:sp>
      <p:sp>
        <p:nvSpPr>
          <p:cNvPr id="28" name="Text 26"/>
          <p:cNvSpPr txBox="1"/>
          <p:nvPr/>
        </p:nvSpPr>
        <p:spPr>
          <a:xfrm>
            <a:off x="9290075" y="2761488"/>
            <a:ext cx="21426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 2.25 % Zins und 1 % Amortisation; Covenant 1.25x eingehalten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576072" y="3840480"/>
            <a:ext cx="11039551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850392" y="4023360"/>
            <a:ext cx="10490911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25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Eigenkapital 35 % der Anlagekosten: Land 46.1 Mio (Sacheinlage) und 11.2 Mio bar, eingeschossen vor der ersten Kreditziehung.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25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Baukredit 106.5 Mio (LTC 65 %), Ziehung 2028–2031 entlang der Phasen A → B/D → C; Konsolidierung in eine Hypothek ab 2033.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25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 der Konsolidierung liegt der LTV im Bestand bei 65.4 %. Für 60 % fehlen 9.9 Mio (zusätzliches EK, Amortisation oder Teilverkauf).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25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Szenario Mix (Verkauf Villette I + II): Kredit bis 2031 weitgehend getilgt, Peak 58.9 Mio; Verkaufsrisiko statt Zinsrisiko.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7280" y="2194560"/>
            <a:ext cx="0" cy="2011680"/>
          </a:xfrm>
          <a:prstGeom prst="line">
            <a:avLst/>
          </a:prstGeom>
          <a:noFill/>
          <a:ln w="38100">
            <a:solidFill>
              <a:srgbClr val="D9A93A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1371600" y="2103120"/>
            <a:ext cx="93268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E32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 Erträge tragen den Kapitaldienst mit 1.83x. Offen ist die Lücke von 9.9 Mio CHF bei der Konsolidierung 2032.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0701223" y="63825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E32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" y="2011680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dirty="0">
                <a:solidFill>
                  <a:srgbClr val="5D60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6400" dirty="0"/>
          </a:p>
        </p:txBody>
      </p:sp>
      <p:sp>
        <p:nvSpPr>
          <p:cNvPr id="3" name="Text 1"/>
          <p:cNvSpPr txBox="1"/>
          <p:nvPr/>
        </p:nvSpPr>
        <p:spPr>
          <a:xfrm>
            <a:off x="758952" y="306324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Projekt und Standort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758952" y="38404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6CF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Areal, Nutzungen, Phasen und Termine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76072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5D60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 UND STANDORT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76072" y="603504"/>
            <a:ext cx="1103955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Ein ganzes Areal neben 1'200 Arbeitsplätzen von ABB und Hitachi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76072" y="1225296"/>
            <a:ext cx="11039551" cy="0"/>
          </a:xfrm>
          <a:prstGeom prst="line">
            <a:avLst/>
          </a:prstGeom>
          <a:noFill/>
          <a:ln w="9525">
            <a:solidFill>
              <a:srgbClr val="DDE3C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76072" y="6400800"/>
            <a:ext cx="237744" cy="237744"/>
          </a:xfrm>
          <a:prstGeom prst="rect">
            <a:avLst/>
          </a:prstGeom>
          <a:solidFill>
            <a:srgbClr val="2E3234">
              <a:alpha val="70000"/>
            </a:srgbClr>
          </a:solidFill>
          <a:ln w="12700">
            <a:solidFill>
              <a:srgbClr val="2E3234">
                <a:alpha val="7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H="1">
            <a:off x="576072" y="6400800"/>
            <a:ext cx="237744" cy="237744"/>
          </a:xfrm>
          <a:prstGeom prst="rtTriangle">
            <a:avLst/>
          </a:prstGeom>
          <a:solidFill>
            <a:srgbClr val="5D603E">
              <a:alpha val="70000"/>
            </a:srgbClr>
          </a:solidFill>
          <a:ln w="12700">
            <a:solidFill>
              <a:srgbClr val="5D603E">
                <a:alpha val="7000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23544" y="63825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Urbanstreet Development AG · Wasserschlosspark Untersiggenthal · Finanzierungsdossier · vertraulich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0701223" y="63825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76072" y="1554480"/>
            <a:ext cx="6035040" cy="4297680"/>
          </a:xfrm>
          <a:prstGeom prst="roundRect">
            <a:avLst>
              <a:gd name="adj" fmla="val 1702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50392" y="1783080"/>
            <a:ext cx="548640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25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Steigstrasse 20, 5417 Untersiggenthal AG; Grundeigentümerin Aarvia Immobilien AG.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25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Komplette Überbauung in vier Phasen: Wohnen im oberen Segment, Residenzen und Studios, Gewerbe, Büro, Wotel, Eventsaal und öffentliche Tiefgarage.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25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Lage: Nachbarschaft ABB / Hitachi Energy (1'283 VZA Datenverarbeitungsgeräte), öV Baden 17 Min., Zürich 48 Min.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25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Markt (Fahrländer Partner, Q3 2026): Leerstand Gemeinde 0.84 %, Makro-Rating Wohnen 3.51 (prospektiv 4.09).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25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Kritischer Punkt ist die Absorption: FPRE-Zusatznachfrage 19 Mietwohnungen p.a., Geschäftsflächen bis 2040 rückläufig.</a:t>
            </a:r>
            <a:endParaRPr lang="en-US" sz="12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949440" y="1554480"/>
          <a:ext cx="4666183" cy="914400"/>
        </p:xfrm>
        <a:graphic>
          <a:graphicData uri="http://schemas.openxmlformats.org/drawingml/2006/table">
            <a:tbl>
              <a:tblPr/>
              <a:tblGrid>
                <a:gridCol w="2834640"/>
                <a:gridCol w="1831543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Kennwert Areal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Hauptnutzfläche HNF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22'228 m²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Geschossfläche oi + ui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46'416 m²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Gebäudevolumen oi + ui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172'873 m³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Parkplätze (oberirdisch / UG)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341 (57 / 284)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Einheiten Wohnen, Residenzen, Wotel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Einheiten Gewerbe / Büro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Anlagekosten inkl. Land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163.8 Mio CHF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Ertragswert stabilisiert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162.3 Mio CHF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76072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5D60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 UND STANDORT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76072" y="603504"/>
            <a:ext cx="1103955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Vier Phasen, geordnet nach Planungsbudget und Bewilligungsreife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76072" y="1225296"/>
            <a:ext cx="11039551" cy="0"/>
          </a:xfrm>
          <a:prstGeom prst="line">
            <a:avLst/>
          </a:prstGeom>
          <a:noFill/>
          <a:ln w="9525">
            <a:solidFill>
              <a:srgbClr val="DDE3C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76072" y="6400800"/>
            <a:ext cx="237744" cy="237744"/>
          </a:xfrm>
          <a:prstGeom prst="rect">
            <a:avLst/>
          </a:prstGeom>
          <a:solidFill>
            <a:srgbClr val="2E3234">
              <a:alpha val="70000"/>
            </a:srgbClr>
          </a:solidFill>
          <a:ln w="12700">
            <a:solidFill>
              <a:srgbClr val="2E3234">
                <a:alpha val="7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H="1">
            <a:off x="576072" y="6400800"/>
            <a:ext cx="237744" cy="237744"/>
          </a:xfrm>
          <a:prstGeom prst="rtTriangle">
            <a:avLst/>
          </a:prstGeom>
          <a:solidFill>
            <a:srgbClr val="5D603E">
              <a:alpha val="70000"/>
            </a:srgbClr>
          </a:solidFill>
          <a:ln w="12700">
            <a:solidFill>
              <a:srgbClr val="5D603E">
                <a:alpha val="7000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23544" y="63825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Urbanstreet Development AG · Wasserschlosspark Untersiggenthal · Finanzierungsdossier · vertraulich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0701223" y="63825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6072" y="1554480"/>
          <a:ext cx="11039551" cy="914400"/>
        </p:xfrm>
        <a:graphic>
          <a:graphicData uri="http://schemas.openxmlformats.org/drawingml/2006/table">
            <a:tbl>
              <a:tblPr/>
              <a:tblGrid>
                <a:gridCol w="960120"/>
                <a:gridCol w="3657600"/>
                <a:gridCol w="960120"/>
                <a:gridCol w="1234440"/>
                <a:gridCol w="685800"/>
                <a:gridCol w="1005840"/>
                <a:gridCol w="1325880"/>
                <a:gridCol w="1207008"/>
              </a:tblGrid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Phase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Inhalt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HNF m²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Einheiten W / 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EK Mio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Ertragswert Mio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Bezug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Phase A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Villette I inkl. TG Villette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3'614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 / 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19.5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29.7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Q1 2029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Phase B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Concierge ACE + Spitex Umbau inkl. öffentliche TG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4'922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48 / 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23.8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35.8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Q4 2029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Phase D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Campus Small + Campus Medium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6'443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58 / 60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37.1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Q1 2030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Phase C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Villette II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7'249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48 / 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38.6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59.7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Q4 2031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D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D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22'228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D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178 / 62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D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D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109.2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D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162.3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D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DA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576072" y="4343400"/>
            <a:ext cx="2554148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58952" y="4453128"/>
            <a:ext cx="21883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B187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A</a:t>
            </a:r>
            <a:endParaRPr lang="en-US" sz="900" dirty="0"/>
          </a:p>
        </p:txBody>
      </p:sp>
      <p:sp>
        <p:nvSpPr>
          <p:cNvPr id="12" name="Text 9"/>
          <p:cNvSpPr txBox="1"/>
          <p:nvPr/>
        </p:nvSpPr>
        <p:spPr>
          <a:xfrm>
            <a:off x="758952" y="4727448"/>
            <a:ext cx="21883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Wohnungen im oberen Segment, TG Villette 55 PP. Baueingabe am 22.07.2026 eingereicht.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3404540" y="4343400"/>
            <a:ext cx="2554148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3587420" y="4453128"/>
            <a:ext cx="21883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B187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B</a:t>
            </a:r>
            <a:endParaRPr lang="en-US" sz="900" dirty="0"/>
          </a:p>
        </p:txBody>
      </p:sp>
      <p:sp>
        <p:nvSpPr>
          <p:cNvPr id="15" name="Text 12"/>
          <p:cNvSpPr txBox="1"/>
          <p:nvPr/>
        </p:nvSpPr>
        <p:spPr>
          <a:xfrm>
            <a:off x="3587420" y="4727448"/>
            <a:ext cx="21883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Eventsaal im UG, Gewerbe EG, 19 Studios und 16 Residenzen; Spitex Umbau; öffentliche TG 101 PP (Parkpay, ABB-Tageskarten).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6233008" y="4343400"/>
            <a:ext cx="2554148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415888" y="4453128"/>
            <a:ext cx="21883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B187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D</a:t>
            </a:r>
            <a:endParaRPr lang="en-US" sz="900" dirty="0"/>
          </a:p>
        </p:txBody>
      </p:sp>
      <p:sp>
        <p:nvSpPr>
          <p:cNvPr id="18" name="Text 15"/>
          <p:cNvSpPr txBox="1"/>
          <p:nvPr/>
        </p:nvSpPr>
        <p:spPr>
          <a:xfrm>
            <a:off x="6415888" y="4727448"/>
            <a:ext cx="21883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Campus Small und Medium: Gewerbe EG, Büros OG, Wotel im Attika. TU-Offerte als Kostenbasis.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9061475" y="4343400"/>
            <a:ext cx="2554148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9244355" y="4453128"/>
            <a:ext cx="21883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B187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C</a:t>
            </a:r>
            <a:endParaRPr lang="en-US" sz="900" dirty="0"/>
          </a:p>
        </p:txBody>
      </p:sp>
      <p:sp>
        <p:nvSpPr>
          <p:cNvPr id="21" name="Text 18"/>
          <p:cNvSpPr txBox="1"/>
          <p:nvPr/>
        </p:nvSpPr>
        <p:spPr>
          <a:xfrm>
            <a:off x="9244355" y="4727448"/>
            <a:ext cx="21883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 Wohnungen. Setzt eine Zonenänderung voraus (ab Q1 2027, ca. 2 Jahre).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76072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5D60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 UND STANDORT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76072" y="603504"/>
            <a:ext cx="1103955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Bauablauf 2026–2033 und Planungsbudget CHF 10 Mio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76072" y="1225296"/>
            <a:ext cx="11039551" cy="0"/>
          </a:xfrm>
          <a:prstGeom prst="line">
            <a:avLst/>
          </a:prstGeom>
          <a:noFill/>
          <a:ln w="9525">
            <a:solidFill>
              <a:srgbClr val="DDE3C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76072" y="6400800"/>
            <a:ext cx="237744" cy="237744"/>
          </a:xfrm>
          <a:prstGeom prst="rect">
            <a:avLst/>
          </a:prstGeom>
          <a:solidFill>
            <a:srgbClr val="2E3234">
              <a:alpha val="70000"/>
            </a:srgbClr>
          </a:solidFill>
          <a:ln w="12700">
            <a:solidFill>
              <a:srgbClr val="2E3234">
                <a:alpha val="7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H="1">
            <a:off x="576072" y="6400800"/>
            <a:ext cx="237744" cy="237744"/>
          </a:xfrm>
          <a:prstGeom prst="rtTriangle">
            <a:avLst/>
          </a:prstGeom>
          <a:solidFill>
            <a:srgbClr val="5D603E">
              <a:alpha val="70000"/>
            </a:srgbClr>
          </a:solidFill>
          <a:ln w="12700">
            <a:solidFill>
              <a:srgbClr val="5D603E">
                <a:alpha val="7000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23544" y="63825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Urbanstreet Development AG · Wasserschlosspark Untersiggenthal · Finanzierungsdossier · vertraulich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0701223" y="63825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76072" y="1463040"/>
            <a:ext cx="11039551" cy="3154680"/>
          </a:xfrm>
          <a:prstGeom prst="roundRect">
            <a:avLst>
              <a:gd name="adj" fmla="val 2319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911192" y="1645920"/>
            <a:ext cx="2325548" cy="2404872"/>
          </a:xfrm>
          <a:prstGeom prst="rect">
            <a:avLst/>
          </a:prstGeom>
          <a:solidFill>
            <a:srgbClr val="F8EFD4"/>
          </a:solidFill>
          <a:ln w="12700">
            <a:solidFill>
              <a:srgbClr val="F8EFD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039112" y="1645920"/>
            <a:ext cx="0" cy="2404872"/>
          </a:xfrm>
          <a:prstGeom prst="line">
            <a:avLst/>
          </a:prstGeom>
          <a:noFill/>
          <a:ln w="6350">
            <a:solidFill>
              <a:srgbClr val="DDE3C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2075688" y="144475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3201886" y="1645920"/>
            <a:ext cx="0" cy="2404872"/>
          </a:xfrm>
          <a:prstGeom prst="line">
            <a:avLst/>
          </a:prstGeom>
          <a:noFill/>
          <a:ln w="6350">
            <a:solidFill>
              <a:srgbClr val="DDE3C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238462" y="144475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2027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4364660" y="1645920"/>
            <a:ext cx="0" cy="2404872"/>
          </a:xfrm>
          <a:prstGeom prst="line">
            <a:avLst/>
          </a:prstGeom>
          <a:noFill/>
          <a:ln w="6350">
            <a:solidFill>
              <a:srgbClr val="DDE3C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401236" y="144475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2028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5527434" y="1645920"/>
            <a:ext cx="0" cy="2404872"/>
          </a:xfrm>
          <a:prstGeom prst="line">
            <a:avLst/>
          </a:prstGeom>
          <a:noFill/>
          <a:ln w="6350">
            <a:solidFill>
              <a:srgbClr val="DDE3C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564010" y="144475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2029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6690208" y="1645920"/>
            <a:ext cx="0" cy="2404872"/>
          </a:xfrm>
          <a:prstGeom prst="line">
            <a:avLst/>
          </a:prstGeom>
          <a:noFill/>
          <a:ln w="6350">
            <a:solidFill>
              <a:srgbClr val="DDE3C9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726784" y="144475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7852982" y="1645920"/>
            <a:ext cx="0" cy="2404872"/>
          </a:xfrm>
          <a:prstGeom prst="line">
            <a:avLst/>
          </a:prstGeom>
          <a:noFill/>
          <a:ln w="6350">
            <a:solidFill>
              <a:srgbClr val="DDE3C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889557" y="144475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2031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9015755" y="1645920"/>
            <a:ext cx="0" cy="2404872"/>
          </a:xfrm>
          <a:prstGeom prst="line">
            <a:avLst/>
          </a:prstGeom>
          <a:noFill/>
          <a:ln w="6350">
            <a:solidFill>
              <a:srgbClr val="DDE3C9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9052331" y="144475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2032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10178529" y="1645920"/>
            <a:ext cx="0" cy="2404872"/>
          </a:xfrm>
          <a:prstGeom prst="line">
            <a:avLst/>
          </a:prstGeom>
          <a:noFill/>
          <a:ln w="6350">
            <a:solidFill>
              <a:srgbClr val="DDE3C9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10215105" y="1444752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2033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758952" y="1929384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A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678638" y="2020824"/>
            <a:ext cx="2965073" cy="91440"/>
          </a:xfrm>
          <a:prstGeom prst="rect">
            <a:avLst/>
          </a:prstGeom>
          <a:solidFill>
            <a:srgbClr val="5D603E">
              <a:alpha val="55000"/>
            </a:srgbClr>
          </a:solidFill>
          <a:ln w="12700">
            <a:solidFill>
              <a:srgbClr val="5D603E">
                <a:alpha val="55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550622" y="1938528"/>
            <a:ext cx="256032" cy="256032"/>
          </a:xfrm>
          <a:prstGeom prst="diamond">
            <a:avLst/>
          </a:prstGeom>
          <a:solidFill>
            <a:srgbClr val="FFFFFF"/>
          </a:solidFill>
          <a:ln w="15875">
            <a:solidFill>
              <a:srgbClr val="5D603E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2550622" y="193852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</a:t>
            </a:r>
            <a:endParaRPr lang="en-US" sz="800" dirty="0"/>
          </a:p>
        </p:txBody>
      </p:sp>
      <p:sp>
        <p:nvSpPr>
          <p:cNvPr id="31" name="Shape 29"/>
          <p:cNvSpPr/>
          <p:nvPr/>
        </p:nvSpPr>
        <p:spPr>
          <a:xfrm>
            <a:off x="4294782" y="1938528"/>
            <a:ext cx="256032" cy="256032"/>
          </a:xfrm>
          <a:prstGeom prst="diamond">
            <a:avLst/>
          </a:prstGeom>
          <a:solidFill>
            <a:srgbClr val="FFFFFF"/>
          </a:solidFill>
          <a:ln w="15875">
            <a:solidFill>
              <a:srgbClr val="5D603E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4294782" y="193852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</a:t>
            </a:r>
            <a:endParaRPr lang="en-US" sz="800" dirty="0"/>
          </a:p>
        </p:txBody>
      </p:sp>
      <p:sp>
        <p:nvSpPr>
          <p:cNvPr id="33" name="Shape 31"/>
          <p:cNvSpPr/>
          <p:nvPr/>
        </p:nvSpPr>
        <p:spPr>
          <a:xfrm>
            <a:off x="5515695" y="1938528"/>
            <a:ext cx="256032" cy="256032"/>
          </a:xfrm>
          <a:prstGeom prst="diamond">
            <a:avLst/>
          </a:prstGeom>
          <a:solidFill>
            <a:srgbClr val="5D603E"/>
          </a:solidFill>
          <a:ln w="15875">
            <a:solidFill>
              <a:srgbClr val="5D603E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5515695" y="193852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800" dirty="0"/>
          </a:p>
        </p:txBody>
      </p:sp>
      <p:sp>
        <p:nvSpPr>
          <p:cNvPr id="35" name="Text 33"/>
          <p:cNvSpPr txBox="1"/>
          <p:nvPr/>
        </p:nvSpPr>
        <p:spPr>
          <a:xfrm>
            <a:off x="758952" y="2496312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B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3550718" y="2587752"/>
            <a:ext cx="2965073" cy="91440"/>
          </a:xfrm>
          <a:prstGeom prst="rect">
            <a:avLst/>
          </a:prstGeom>
          <a:solidFill>
            <a:srgbClr val="B18726">
              <a:alpha val="55000"/>
            </a:srgbClr>
          </a:solidFill>
          <a:ln w="12700">
            <a:solidFill>
              <a:srgbClr val="B18726">
                <a:alpha val="55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422702" y="2505456"/>
            <a:ext cx="256032" cy="256032"/>
          </a:xfrm>
          <a:prstGeom prst="diamond">
            <a:avLst/>
          </a:prstGeom>
          <a:solidFill>
            <a:srgbClr val="FFFFFF"/>
          </a:solidFill>
          <a:ln w="15875">
            <a:solidFill>
              <a:srgbClr val="B18726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3422702" y="250545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</a:t>
            </a:r>
            <a:endParaRPr lang="en-US" sz="800" dirty="0"/>
          </a:p>
        </p:txBody>
      </p:sp>
      <p:sp>
        <p:nvSpPr>
          <p:cNvPr id="39" name="Shape 37"/>
          <p:cNvSpPr/>
          <p:nvPr/>
        </p:nvSpPr>
        <p:spPr>
          <a:xfrm>
            <a:off x="4585476" y="2505456"/>
            <a:ext cx="256032" cy="256032"/>
          </a:xfrm>
          <a:prstGeom prst="diamond">
            <a:avLst/>
          </a:prstGeom>
          <a:solidFill>
            <a:srgbClr val="FFFFFF"/>
          </a:solidFill>
          <a:ln w="15875">
            <a:solidFill>
              <a:srgbClr val="B18726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4585476" y="250545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</a:t>
            </a:r>
            <a:endParaRPr lang="en-US" sz="800" dirty="0"/>
          </a:p>
        </p:txBody>
      </p:sp>
      <p:sp>
        <p:nvSpPr>
          <p:cNvPr id="41" name="Shape 39"/>
          <p:cNvSpPr/>
          <p:nvPr/>
        </p:nvSpPr>
        <p:spPr>
          <a:xfrm>
            <a:off x="6387776" y="2505456"/>
            <a:ext cx="256032" cy="256032"/>
          </a:xfrm>
          <a:prstGeom prst="diamond">
            <a:avLst/>
          </a:prstGeom>
          <a:solidFill>
            <a:srgbClr val="B18726"/>
          </a:solidFill>
          <a:ln w="15875">
            <a:solidFill>
              <a:srgbClr val="B18726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6387776" y="250545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800" dirty="0"/>
          </a:p>
        </p:txBody>
      </p:sp>
      <p:sp>
        <p:nvSpPr>
          <p:cNvPr id="43" name="Text 41"/>
          <p:cNvSpPr txBox="1"/>
          <p:nvPr/>
        </p:nvSpPr>
        <p:spPr>
          <a:xfrm>
            <a:off x="758952" y="306324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D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3550718" y="3154680"/>
            <a:ext cx="3255767" cy="91440"/>
          </a:xfrm>
          <a:prstGeom prst="rect">
            <a:avLst/>
          </a:prstGeom>
          <a:solidFill>
            <a:srgbClr val="2E3234">
              <a:alpha val="55000"/>
            </a:srgbClr>
          </a:solidFill>
          <a:ln w="12700">
            <a:solidFill>
              <a:srgbClr val="2E3234">
                <a:alpha val="55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422702" y="3072384"/>
            <a:ext cx="256032" cy="256032"/>
          </a:xfrm>
          <a:prstGeom prst="diamond">
            <a:avLst/>
          </a:prstGeom>
          <a:solidFill>
            <a:srgbClr val="FFFFFF"/>
          </a:solidFill>
          <a:ln w="15875">
            <a:solidFill>
              <a:srgbClr val="2E3234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3422702" y="307238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</a:t>
            </a:r>
            <a:endParaRPr lang="en-US" sz="800" dirty="0"/>
          </a:p>
        </p:txBody>
      </p:sp>
      <p:sp>
        <p:nvSpPr>
          <p:cNvPr id="47" name="Shape 45"/>
          <p:cNvSpPr/>
          <p:nvPr/>
        </p:nvSpPr>
        <p:spPr>
          <a:xfrm>
            <a:off x="4585476" y="3072384"/>
            <a:ext cx="256032" cy="256032"/>
          </a:xfrm>
          <a:prstGeom prst="diamond">
            <a:avLst/>
          </a:prstGeom>
          <a:solidFill>
            <a:srgbClr val="FFFFFF"/>
          </a:solidFill>
          <a:ln w="15875">
            <a:solidFill>
              <a:srgbClr val="2E3234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4585476" y="307238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</a:t>
            </a:r>
            <a:endParaRPr lang="en-US" sz="800" dirty="0"/>
          </a:p>
        </p:txBody>
      </p:sp>
      <p:sp>
        <p:nvSpPr>
          <p:cNvPr id="49" name="Shape 47"/>
          <p:cNvSpPr/>
          <p:nvPr/>
        </p:nvSpPr>
        <p:spPr>
          <a:xfrm>
            <a:off x="6678469" y="3072384"/>
            <a:ext cx="256032" cy="256032"/>
          </a:xfrm>
          <a:prstGeom prst="diamond">
            <a:avLst/>
          </a:prstGeom>
          <a:solidFill>
            <a:srgbClr val="2E3234"/>
          </a:solidFill>
          <a:ln w="15875">
            <a:solidFill>
              <a:srgbClr val="2E3234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6678469" y="307238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800" dirty="0"/>
          </a:p>
        </p:txBody>
      </p:sp>
      <p:sp>
        <p:nvSpPr>
          <p:cNvPr id="51" name="Text 49"/>
          <p:cNvSpPr txBox="1"/>
          <p:nvPr/>
        </p:nvSpPr>
        <p:spPr>
          <a:xfrm>
            <a:off x="758952" y="3630168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C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3318163" y="3721608"/>
            <a:ext cx="5523176" cy="91440"/>
          </a:xfrm>
          <a:prstGeom prst="rect">
            <a:avLst/>
          </a:prstGeom>
          <a:solidFill>
            <a:srgbClr val="5A7D20">
              <a:alpha val="55000"/>
            </a:srgbClr>
          </a:solidFill>
          <a:ln w="12700">
            <a:solidFill>
              <a:srgbClr val="5A7D20">
                <a:alpha val="55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3190147" y="3639312"/>
            <a:ext cx="256032" cy="256032"/>
          </a:xfrm>
          <a:prstGeom prst="diamond">
            <a:avLst/>
          </a:prstGeom>
          <a:solidFill>
            <a:srgbClr val="FFFFFF"/>
          </a:solidFill>
          <a:ln w="15875">
            <a:solidFill>
              <a:srgbClr val="5A7D20"/>
            </a:solidFill>
            <a:prstDash val="solid"/>
          </a:ln>
        </p:spPr>
      </p:sp>
      <p:sp>
        <p:nvSpPr>
          <p:cNvPr id="54" name="Text 52"/>
          <p:cNvSpPr txBox="1"/>
          <p:nvPr/>
        </p:nvSpPr>
        <p:spPr>
          <a:xfrm>
            <a:off x="3190147" y="3639312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</a:t>
            </a:r>
            <a:endParaRPr lang="en-US" sz="800" dirty="0"/>
          </a:p>
        </p:txBody>
      </p:sp>
      <p:sp>
        <p:nvSpPr>
          <p:cNvPr id="55" name="Shape 53"/>
          <p:cNvSpPr/>
          <p:nvPr/>
        </p:nvSpPr>
        <p:spPr>
          <a:xfrm>
            <a:off x="5631972" y="3639312"/>
            <a:ext cx="256032" cy="256032"/>
          </a:xfrm>
          <a:prstGeom prst="diamond">
            <a:avLst/>
          </a:prstGeom>
          <a:solidFill>
            <a:srgbClr val="FFFFFF"/>
          </a:solidFill>
          <a:ln w="15875">
            <a:solidFill>
              <a:srgbClr val="5A7D20"/>
            </a:solidFill>
            <a:prstDash val="solid"/>
          </a:ln>
        </p:spPr>
      </p:sp>
      <p:sp>
        <p:nvSpPr>
          <p:cNvPr id="56" name="Text 54"/>
          <p:cNvSpPr txBox="1"/>
          <p:nvPr/>
        </p:nvSpPr>
        <p:spPr>
          <a:xfrm>
            <a:off x="5631972" y="3639312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6620330" y="3639312"/>
            <a:ext cx="256032" cy="256032"/>
          </a:xfrm>
          <a:prstGeom prst="diamond">
            <a:avLst/>
          </a:prstGeom>
          <a:solidFill>
            <a:srgbClr val="FFFFFF"/>
          </a:solidFill>
          <a:ln w="15875">
            <a:solidFill>
              <a:srgbClr val="5A7D20"/>
            </a:solidFill>
            <a:prstDash val="solid"/>
          </a:ln>
        </p:spPr>
      </p:sp>
      <p:sp>
        <p:nvSpPr>
          <p:cNvPr id="58" name="Text 56"/>
          <p:cNvSpPr txBox="1"/>
          <p:nvPr/>
        </p:nvSpPr>
        <p:spPr>
          <a:xfrm>
            <a:off x="6620330" y="3639312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8713323" y="3639312"/>
            <a:ext cx="256032" cy="256032"/>
          </a:xfrm>
          <a:prstGeom prst="diamond">
            <a:avLst/>
          </a:prstGeom>
          <a:solidFill>
            <a:srgbClr val="5A7D20"/>
          </a:solidFill>
          <a:ln w="15875">
            <a:solidFill>
              <a:srgbClr val="5A7D20"/>
            </a:solidFill>
            <a:prstDash val="solid"/>
          </a:ln>
        </p:spPr>
      </p:sp>
      <p:sp>
        <p:nvSpPr>
          <p:cNvPr id="60" name="Text 58"/>
          <p:cNvSpPr txBox="1"/>
          <p:nvPr/>
        </p:nvSpPr>
        <p:spPr>
          <a:xfrm>
            <a:off x="8713323" y="3639312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800" dirty="0"/>
          </a:p>
        </p:txBody>
      </p:sp>
      <p:sp>
        <p:nvSpPr>
          <p:cNvPr id="61" name="Text 59"/>
          <p:cNvSpPr txBox="1"/>
          <p:nvPr/>
        </p:nvSpPr>
        <p:spPr>
          <a:xfrm>
            <a:off x="758952" y="422452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Zonenänderung · E Baueingabe · S Baustart · B Bezug · gelb: Budgetzeitraum Q4 2026 – Q3 2028 · Baustart Phase C angenommen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6072" y="4800600"/>
          <a:ext cx="11039551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1234440"/>
                <a:gridCol w="1234440"/>
                <a:gridCol w="1234440"/>
                <a:gridCol w="1234440"/>
                <a:gridCol w="1280160"/>
                <a:gridCol w="1161288"/>
              </a:tblGrid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Planungsbudget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Phase 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Phase B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Phase 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Phase C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Nebenkosten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Mio CHF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10.0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 % der EK der Phase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17.9 %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10.5 %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7.3 %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1.3 %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7.8 %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E32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" y="2011680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dirty="0">
                <a:solidFill>
                  <a:srgbClr val="5D60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6400" dirty="0"/>
          </a:p>
        </p:txBody>
      </p:sp>
      <p:sp>
        <p:nvSpPr>
          <p:cNvPr id="3" name="Text 1"/>
          <p:cNvSpPr txBox="1"/>
          <p:nvPr/>
        </p:nvSpPr>
        <p:spPr>
          <a:xfrm>
            <a:off x="758952" y="306324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Erträge und Bewertung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758952" y="38404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6CF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Mietansätze, Ertragswert und DCF-Methodik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76072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5D60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ERTRÄGE UND BEWERTUNG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76072" y="603504"/>
            <a:ext cx="1103955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Sollertrag 7.87 Mio CHF p.a., zur Hälfte aus Wohnen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76072" y="1225296"/>
            <a:ext cx="11039551" cy="0"/>
          </a:xfrm>
          <a:prstGeom prst="line">
            <a:avLst/>
          </a:prstGeom>
          <a:noFill/>
          <a:ln w="9525">
            <a:solidFill>
              <a:srgbClr val="DDE3C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76072" y="6400800"/>
            <a:ext cx="237744" cy="237744"/>
          </a:xfrm>
          <a:prstGeom prst="rect">
            <a:avLst/>
          </a:prstGeom>
          <a:solidFill>
            <a:srgbClr val="2E3234">
              <a:alpha val="70000"/>
            </a:srgbClr>
          </a:solidFill>
          <a:ln w="12700">
            <a:solidFill>
              <a:srgbClr val="2E3234">
                <a:alpha val="7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H="1">
            <a:off x="576072" y="6400800"/>
            <a:ext cx="237744" cy="237744"/>
          </a:xfrm>
          <a:prstGeom prst="rtTriangle">
            <a:avLst/>
          </a:prstGeom>
          <a:solidFill>
            <a:srgbClr val="5D603E">
              <a:alpha val="70000"/>
            </a:srgbClr>
          </a:solidFill>
          <a:ln w="12700">
            <a:solidFill>
              <a:srgbClr val="5D603E">
                <a:alpha val="7000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23544" y="63825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Urbanstreet Development AG · Wasserschlosspark Untersiggenthal · Finanzierungsdossier · vertraulich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0701223" y="63825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76072" y="1463040"/>
            <a:ext cx="667512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graphicFrame>
        <p:nvGraphicFramePr>
          <p:cNvPr id="10" name="Chart 0" descr=""/>
          <p:cNvGraphicFramePr/>
          <p:nvPr/>
        </p:nvGraphicFramePr>
        <p:xfrm>
          <a:off x="713232" y="1554480"/>
          <a:ext cx="6400800" cy="4251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543800" y="1463040"/>
          <a:ext cx="4071823" cy="914400"/>
        </p:xfrm>
        <a:graphic>
          <a:graphicData uri="http://schemas.openxmlformats.org/drawingml/2006/table">
            <a:tbl>
              <a:tblPr/>
              <a:tblGrid>
                <a:gridCol w="1691640"/>
                <a:gridCol w="685800"/>
                <a:gridCol w="822960"/>
                <a:gridCol w="868680"/>
              </a:tblGrid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Positionierung Miete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Projekt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FPRE Median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Perzentil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Wohnen 4.5-Zi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324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272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85 %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Wohnen · Transaktionsdaten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324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247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100 %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Büro 150 m² NF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225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183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71 %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 8"/>
          <p:cNvSpPr txBox="1"/>
          <p:nvPr/>
        </p:nvSpPr>
        <p:spPr>
          <a:xfrm>
            <a:off x="7543800" y="3703320"/>
            <a:ext cx="4071823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Mieten aus hedonischen Referenzwerten Fahrländer Partner (Untersiggenthal, Q3 2026), korrigiert um Wohnungsgrösse, Ausbau und Mikrolage. Eventsaal und öffentliche Tiefgarage im Betriebsmodell (Anlässe, Tagungen, ABB-Tageskarten, Parkpay).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76072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5D60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ERTRÄGE UND BEWERTUNG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76072" y="603504"/>
            <a:ext cx="1103955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Ertragswert 162.3 Mio CHF stabilisiert, DCF-Marktwert 154.1 Mio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76072" y="1225296"/>
            <a:ext cx="11039551" cy="0"/>
          </a:xfrm>
          <a:prstGeom prst="line">
            <a:avLst/>
          </a:prstGeom>
          <a:noFill/>
          <a:ln w="9525">
            <a:solidFill>
              <a:srgbClr val="DDE3C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76072" y="6400800"/>
            <a:ext cx="237744" cy="237744"/>
          </a:xfrm>
          <a:prstGeom prst="rect">
            <a:avLst/>
          </a:prstGeom>
          <a:solidFill>
            <a:srgbClr val="2E3234">
              <a:alpha val="70000"/>
            </a:srgbClr>
          </a:solidFill>
          <a:ln w="12700">
            <a:solidFill>
              <a:srgbClr val="2E3234">
                <a:alpha val="7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H="1">
            <a:off x="576072" y="6400800"/>
            <a:ext cx="237744" cy="237744"/>
          </a:xfrm>
          <a:prstGeom prst="rtTriangle">
            <a:avLst/>
          </a:prstGeom>
          <a:solidFill>
            <a:srgbClr val="5D603E">
              <a:alpha val="70000"/>
            </a:srgbClr>
          </a:solidFill>
          <a:ln w="12700">
            <a:solidFill>
              <a:srgbClr val="5D603E">
                <a:alpha val="7000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23544" y="63825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Urbanstreet Development AG · Wasserschlosspark Untersiggenthal · Finanzierungsdossier · vertraulich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0701223" y="63825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76072" y="1463040"/>
            <a:ext cx="667512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graphicFrame>
        <p:nvGraphicFramePr>
          <p:cNvPr id="10" name="Chart 0" descr=""/>
          <p:cNvGraphicFramePr/>
          <p:nvPr/>
        </p:nvGraphicFramePr>
        <p:xfrm>
          <a:off x="713232" y="1554480"/>
          <a:ext cx="6400800" cy="4251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543800" y="1463040"/>
          <a:ext cx="4071823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1097280"/>
                <a:gridCol w="1097280"/>
                <a:gridCol w="868680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Phase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Soll CHF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Netto CHF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Brutto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Phase 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1'207'226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1'027'755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4.06 %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Phase B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2'174'758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1'628'423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6.07 %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Phase 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2'450'136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1'913'971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6.61 %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Phase C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2'422'677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2'062'501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4.06 %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D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8'254'797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D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6'632'650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D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5.09 %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DA"/>
                    </a:solidFill>
                  </a:tcPr>
                </a:tc>
              </a:tr>
            </a:tbl>
          </a:graphicData>
        </a:graphic>
      </p:graphicFrame>
      <p:sp>
        <p:nvSpPr>
          <p:cNvPr id="12" name="Text 8"/>
          <p:cNvSpPr txBox="1"/>
          <p:nvPr/>
        </p:nvSpPr>
        <p:spPr>
          <a:xfrm>
            <a:off x="7543800" y="3977640"/>
            <a:ext cx="4071823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Ertragswert = Nettoertrag ÷ Nettokapitalisierungssatz je Nutzung (FPRE-Diskontsatz + Risikozuschlag). Der DCF-Marktwert belastet zusätzlich die Erstvermietung und den Exit-Zuschlag.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76072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5D60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ERTRÄGE UND BEWERTUNG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76072" y="603504"/>
            <a:ext cx="1103955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DCF-Methodik und Annahmen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76072" y="1225296"/>
            <a:ext cx="11039551" cy="0"/>
          </a:xfrm>
          <a:prstGeom prst="line">
            <a:avLst/>
          </a:prstGeom>
          <a:noFill/>
          <a:ln w="9525">
            <a:solidFill>
              <a:srgbClr val="DDE3C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76072" y="6400800"/>
            <a:ext cx="237744" cy="237744"/>
          </a:xfrm>
          <a:prstGeom prst="rect">
            <a:avLst/>
          </a:prstGeom>
          <a:solidFill>
            <a:srgbClr val="2E3234">
              <a:alpha val="70000"/>
            </a:srgbClr>
          </a:solidFill>
          <a:ln w="12700">
            <a:solidFill>
              <a:srgbClr val="2E3234">
                <a:alpha val="7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H="1">
            <a:off x="576072" y="6400800"/>
            <a:ext cx="237744" cy="237744"/>
          </a:xfrm>
          <a:prstGeom prst="rtTriangle">
            <a:avLst/>
          </a:prstGeom>
          <a:solidFill>
            <a:srgbClr val="5D603E">
              <a:alpha val="70000"/>
            </a:srgbClr>
          </a:solidFill>
          <a:ln w="12700">
            <a:solidFill>
              <a:srgbClr val="5D603E">
                <a:alpha val="7000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23544" y="63825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Urbanstreet Development AG · Wasserschlosspark Untersiggenthal · Finanzierungsdossier · vertraulich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0701223" y="63825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6072" y="1508760"/>
          <a:ext cx="5394960" cy="914400"/>
        </p:xfrm>
        <a:graphic>
          <a:graphicData uri="http://schemas.openxmlformats.org/drawingml/2006/table">
            <a:tbl>
              <a:tblPr/>
              <a:tblGrid>
                <a:gridCol w="2834640"/>
                <a:gridCol w="2560320"/>
              </a:tblGrid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Parameter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Betrachtung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2026–2040, jährlich, Terminal Value Ende 2040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Nettokap.satz Portfolio (NOI-gewichtet)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4.09 %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Mietwachstum p.a.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0.88 %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Zuschlag Projektrisiko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1.00 %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Diskontsatz Projekt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5.97 %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Exit-Zuschlag Kap.satz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0.15 %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Erstvermietung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erhöhter Ausfall im 1. und 2. Betriebsjahr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63640" y="1508760"/>
          <a:ext cx="5351983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2425903"/>
              </a:tblGrid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Finanzierung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Mindest-Eigenkapital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Kreditlimit Baukredit (LTC)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65 %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Zinssatz all-in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2.25 %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Hypothek (LTV auf Ertragswert)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Amortisation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1.0 % ab 2033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Covenant DSCR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1.25x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Land (Sacheinlage)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46.1 Mio CHF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Shape 7"/>
          <p:cNvSpPr/>
          <p:nvPr/>
        </p:nvSpPr>
        <p:spPr>
          <a:xfrm>
            <a:off x="576072" y="4892040"/>
            <a:ext cx="11039551" cy="960120"/>
          </a:xfrm>
          <a:prstGeom prst="roundRect">
            <a:avLst>
              <a:gd name="adj" fmla="val 7619"/>
            </a:avLst>
          </a:prstGeom>
          <a:solidFill>
            <a:srgbClr val="EBEEDA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804672" y="4983480"/>
            <a:ext cx="10582351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Erstellungskosten nach Volumen: UG CHF 500/m³ für alle Baufelder, oberirdisch der bisherige Kennwert je Baufeld (Villette I 700, Spitex 600, Villette II 833, Campus 570, Concierge 700 CHF/m³). Planungsbudget 10 Mio in der EK enthalten. Nicht enthalten: Steuern, heutige Bestandeserträge, Transaktionskosten.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76072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5D60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DCF SZENARIO BESTAND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76072" y="603504"/>
            <a:ext cx="1103955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Bestand: Investition 117.7 Mio bis 2031, Nettoertrag 6.37 Mio ab 2033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76072" y="1225296"/>
            <a:ext cx="11039551" cy="0"/>
          </a:xfrm>
          <a:prstGeom prst="line">
            <a:avLst/>
          </a:prstGeom>
          <a:noFill/>
          <a:ln w="9525">
            <a:solidFill>
              <a:srgbClr val="DDE3C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76072" y="6400800"/>
            <a:ext cx="237744" cy="237744"/>
          </a:xfrm>
          <a:prstGeom prst="rect">
            <a:avLst/>
          </a:prstGeom>
          <a:solidFill>
            <a:srgbClr val="2E3234">
              <a:alpha val="70000"/>
            </a:srgbClr>
          </a:solidFill>
          <a:ln w="12700">
            <a:solidFill>
              <a:srgbClr val="2E3234">
                <a:alpha val="7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H="1">
            <a:off x="576072" y="6400800"/>
            <a:ext cx="237744" cy="237744"/>
          </a:xfrm>
          <a:prstGeom prst="rtTriangle">
            <a:avLst/>
          </a:prstGeom>
          <a:solidFill>
            <a:srgbClr val="5D603E">
              <a:alpha val="70000"/>
            </a:srgbClr>
          </a:solidFill>
          <a:ln w="12700">
            <a:solidFill>
              <a:srgbClr val="5D603E">
                <a:alpha val="7000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23544" y="63825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Urbanstreet Development AG · Wasserschlosspark Untersiggenthal · Finanzierungsdossier · vertraulich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0701223" y="63825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76072" y="1463040"/>
            <a:ext cx="786384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graphicFrame>
        <p:nvGraphicFramePr>
          <p:cNvPr id="10" name="Chart 0" descr=""/>
          <p:cNvGraphicFramePr/>
          <p:nvPr/>
        </p:nvGraphicFramePr>
        <p:xfrm>
          <a:off x="713232" y="1554480"/>
          <a:ext cx="7589520" cy="4251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1" name="Shape 8"/>
          <p:cNvSpPr/>
          <p:nvPr/>
        </p:nvSpPr>
        <p:spPr>
          <a:xfrm>
            <a:off x="8732520" y="1463040"/>
            <a:ext cx="2883103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915400" y="1554480"/>
            <a:ext cx="251734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PROJEKT-NPV @ 5.97 %</a:t>
            </a:r>
            <a:endParaRPr lang="en-US" sz="850" dirty="0"/>
          </a:p>
        </p:txBody>
      </p:sp>
      <p:sp>
        <p:nvSpPr>
          <p:cNvPr id="13" name="Text 10"/>
          <p:cNvSpPr txBox="1"/>
          <p:nvPr/>
        </p:nvSpPr>
        <p:spPr>
          <a:xfrm>
            <a:off x="8915400" y="1792224"/>
            <a:ext cx="25173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−28.5 Mio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8732520" y="2350008"/>
            <a:ext cx="2883103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915400" y="2441448"/>
            <a:ext cx="251734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PROJEKT-IRR</a:t>
            </a:r>
            <a:endParaRPr lang="en-US" sz="850" dirty="0"/>
          </a:p>
        </p:txBody>
      </p:sp>
      <p:sp>
        <p:nvSpPr>
          <p:cNvPr id="16" name="Text 13"/>
          <p:cNvSpPr txBox="1"/>
          <p:nvPr/>
        </p:nvSpPr>
        <p:spPr>
          <a:xfrm>
            <a:off x="8915400" y="2679192"/>
            <a:ext cx="25173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3.74 %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8732520" y="3236976"/>
            <a:ext cx="2883103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8915400" y="3328416"/>
            <a:ext cx="251734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EIGENKAPITAL-IRR</a:t>
            </a:r>
            <a:endParaRPr lang="en-US" sz="850" dirty="0"/>
          </a:p>
        </p:txBody>
      </p:sp>
      <p:sp>
        <p:nvSpPr>
          <p:cNvPr id="19" name="Text 16"/>
          <p:cNvSpPr txBox="1"/>
          <p:nvPr/>
        </p:nvSpPr>
        <p:spPr>
          <a:xfrm>
            <a:off x="8915400" y="3566160"/>
            <a:ext cx="25173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5.27 %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8732520" y="4123944"/>
            <a:ext cx="2883103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8915400" y="4215384"/>
            <a:ext cx="251734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TERMINAL VALUE 2040</a:t>
            </a:r>
            <a:endParaRPr lang="en-US" sz="850" dirty="0"/>
          </a:p>
        </p:txBody>
      </p:sp>
      <p:sp>
        <p:nvSpPr>
          <p:cNvPr id="22" name="Text 19"/>
          <p:cNvSpPr txBox="1"/>
          <p:nvPr/>
        </p:nvSpPr>
        <p:spPr>
          <a:xfrm>
            <a:off x="8915400" y="4453128"/>
            <a:ext cx="25173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171.7 Mio</a:t>
            </a:r>
            <a:endParaRPr lang="en-US" sz="2000" dirty="0"/>
          </a:p>
        </p:txBody>
      </p:sp>
      <p:sp>
        <p:nvSpPr>
          <p:cNvPr id="23" name="Shape 20"/>
          <p:cNvSpPr/>
          <p:nvPr/>
        </p:nvSpPr>
        <p:spPr>
          <a:xfrm>
            <a:off x="8732520" y="5010912"/>
            <a:ext cx="2883103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8915400" y="5102352"/>
            <a:ext cx="251734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LANDWERT BEI DISKONTSATZ</a:t>
            </a:r>
            <a:endParaRPr lang="en-US" sz="850" dirty="0"/>
          </a:p>
        </p:txBody>
      </p:sp>
      <p:sp>
        <p:nvSpPr>
          <p:cNvPr id="25" name="Text 22"/>
          <p:cNvSpPr txBox="1"/>
          <p:nvPr/>
        </p:nvSpPr>
        <p:spPr>
          <a:xfrm>
            <a:off x="8915400" y="5340096"/>
            <a:ext cx="25173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17.6 Mio</a:t>
            </a:r>
            <a:endParaRPr lang="en-US" sz="2000" dirty="0"/>
          </a:p>
        </p:txBody>
      </p:sp>
      <p:sp>
        <p:nvSpPr>
          <p:cNvPr id="26" name="Text 23"/>
          <p:cNvSpPr txBox="1"/>
          <p:nvPr/>
        </p:nvSpPr>
        <p:spPr>
          <a:xfrm>
            <a:off x="576072" y="5989320"/>
            <a:ext cx="11039551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Projekt-IRR von 3.74 % liegt unter dem Diskontsatz: Bei 6 % Renditeanforderung trägt das Projekt einen Landwert von 17.6 Mio statt der eingebrachten 46.1 Mio.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76072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5D60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DCF SZENARIO MIX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76072" y="603504"/>
            <a:ext cx="1103955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Mix: Verkauf Villette I und II bringt 106.3 Mio und entschuldet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76072" y="1225296"/>
            <a:ext cx="11039551" cy="0"/>
          </a:xfrm>
          <a:prstGeom prst="line">
            <a:avLst/>
          </a:prstGeom>
          <a:noFill/>
          <a:ln w="9525">
            <a:solidFill>
              <a:srgbClr val="DDE3C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76072" y="6400800"/>
            <a:ext cx="237744" cy="237744"/>
          </a:xfrm>
          <a:prstGeom prst="rect">
            <a:avLst/>
          </a:prstGeom>
          <a:solidFill>
            <a:srgbClr val="2E3234">
              <a:alpha val="70000"/>
            </a:srgbClr>
          </a:solidFill>
          <a:ln w="12700">
            <a:solidFill>
              <a:srgbClr val="2E3234">
                <a:alpha val="7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H="1">
            <a:off x="576072" y="6400800"/>
            <a:ext cx="237744" cy="237744"/>
          </a:xfrm>
          <a:prstGeom prst="rtTriangle">
            <a:avLst/>
          </a:prstGeom>
          <a:solidFill>
            <a:srgbClr val="5D603E">
              <a:alpha val="70000"/>
            </a:srgbClr>
          </a:solidFill>
          <a:ln w="12700">
            <a:solidFill>
              <a:srgbClr val="5D603E">
                <a:alpha val="7000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23544" y="63825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Urbanstreet Development AG · Wasserschlosspark Untersiggenthal · Finanzierungsdossier · vertraulich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0701223" y="63825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76072" y="1463040"/>
            <a:ext cx="786384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graphicFrame>
        <p:nvGraphicFramePr>
          <p:cNvPr id="10" name="Chart 0" descr=""/>
          <p:cNvGraphicFramePr/>
          <p:nvPr/>
        </p:nvGraphicFramePr>
        <p:xfrm>
          <a:off x="713232" y="1554480"/>
          <a:ext cx="7589520" cy="4251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1" name="Shape 8"/>
          <p:cNvSpPr/>
          <p:nvPr/>
        </p:nvSpPr>
        <p:spPr>
          <a:xfrm>
            <a:off x="8732520" y="1463040"/>
            <a:ext cx="2883103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915400" y="1554480"/>
            <a:ext cx="251734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PROJEKT-NPV @ 5.97 %</a:t>
            </a:r>
            <a:endParaRPr lang="en-US" sz="850" dirty="0"/>
          </a:p>
        </p:txBody>
      </p:sp>
      <p:sp>
        <p:nvSpPr>
          <p:cNvPr id="13" name="Text 10"/>
          <p:cNvSpPr txBox="1"/>
          <p:nvPr/>
        </p:nvSpPr>
        <p:spPr>
          <a:xfrm>
            <a:off x="8915400" y="1792224"/>
            <a:ext cx="25173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−5.9 Mio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8732520" y="2350008"/>
            <a:ext cx="2883103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915400" y="2441448"/>
            <a:ext cx="251734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PROJEKT-IRR</a:t>
            </a:r>
            <a:endParaRPr lang="en-US" sz="850" dirty="0"/>
          </a:p>
        </p:txBody>
      </p:sp>
      <p:sp>
        <p:nvSpPr>
          <p:cNvPr id="16" name="Text 13"/>
          <p:cNvSpPr txBox="1"/>
          <p:nvPr/>
        </p:nvSpPr>
        <p:spPr>
          <a:xfrm>
            <a:off x="8915400" y="2679192"/>
            <a:ext cx="25173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5.17 %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8732520" y="3236976"/>
            <a:ext cx="2883103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8915400" y="3328416"/>
            <a:ext cx="251734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EIGENKAPITAL-IRR</a:t>
            </a:r>
            <a:endParaRPr lang="en-US" sz="850" dirty="0"/>
          </a:p>
        </p:txBody>
      </p:sp>
      <p:sp>
        <p:nvSpPr>
          <p:cNvPr id="19" name="Text 16"/>
          <p:cNvSpPr txBox="1"/>
          <p:nvPr/>
        </p:nvSpPr>
        <p:spPr>
          <a:xfrm>
            <a:off x="8915400" y="3566160"/>
            <a:ext cx="25173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5.50 %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8732520" y="4123944"/>
            <a:ext cx="2883103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8915400" y="4215384"/>
            <a:ext cx="251734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TERMINAL VALUE 2040</a:t>
            </a:r>
            <a:endParaRPr lang="en-US" sz="850" dirty="0"/>
          </a:p>
        </p:txBody>
      </p:sp>
      <p:sp>
        <p:nvSpPr>
          <p:cNvPr id="22" name="Text 19"/>
          <p:cNvSpPr txBox="1"/>
          <p:nvPr/>
        </p:nvSpPr>
        <p:spPr>
          <a:xfrm>
            <a:off x="8915400" y="4453128"/>
            <a:ext cx="25173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77.1 Mio</a:t>
            </a:r>
            <a:endParaRPr lang="en-US" sz="2000" dirty="0"/>
          </a:p>
        </p:txBody>
      </p:sp>
      <p:sp>
        <p:nvSpPr>
          <p:cNvPr id="23" name="Shape 20"/>
          <p:cNvSpPr/>
          <p:nvPr/>
        </p:nvSpPr>
        <p:spPr>
          <a:xfrm>
            <a:off x="8732520" y="5010912"/>
            <a:ext cx="2883103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8915400" y="5102352"/>
            <a:ext cx="251734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LANDWERT BEI DISKONTSATZ</a:t>
            </a:r>
            <a:endParaRPr lang="en-US" sz="850" dirty="0"/>
          </a:p>
        </p:txBody>
      </p:sp>
      <p:sp>
        <p:nvSpPr>
          <p:cNvPr id="25" name="Text 22"/>
          <p:cNvSpPr txBox="1"/>
          <p:nvPr/>
        </p:nvSpPr>
        <p:spPr>
          <a:xfrm>
            <a:off x="8915400" y="5340096"/>
            <a:ext cx="25173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40.2 Mio</a:t>
            </a:r>
            <a:endParaRPr lang="en-US" sz="2000" dirty="0"/>
          </a:p>
        </p:txBody>
      </p:sp>
      <p:sp>
        <p:nvSpPr>
          <p:cNvPr id="26" name="Text 23"/>
          <p:cNvSpPr txBox="1"/>
          <p:nvPr/>
        </p:nvSpPr>
        <p:spPr>
          <a:xfrm>
            <a:off x="576072" y="5989320"/>
            <a:ext cx="11039551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Phasen B und D bleiben im Bestand (Ertragswert 72.9 Mio). Verkaufserlöse gemäss Budgetplanung (AK möglich); Villette II setzt die Zonenänderung voraus.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76072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5D60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DCF SZENARIEN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76072" y="603504"/>
            <a:ext cx="1103955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Szenarienvergleich: Bestand trägt Zinsrisiko, Mix trägt Verkaufsrisiko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76072" y="1225296"/>
            <a:ext cx="11039551" cy="0"/>
          </a:xfrm>
          <a:prstGeom prst="line">
            <a:avLst/>
          </a:prstGeom>
          <a:noFill/>
          <a:ln w="9525">
            <a:solidFill>
              <a:srgbClr val="DDE3C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76072" y="6400800"/>
            <a:ext cx="237744" cy="237744"/>
          </a:xfrm>
          <a:prstGeom prst="rect">
            <a:avLst/>
          </a:prstGeom>
          <a:solidFill>
            <a:srgbClr val="2E3234">
              <a:alpha val="70000"/>
            </a:srgbClr>
          </a:solidFill>
          <a:ln w="12700">
            <a:solidFill>
              <a:srgbClr val="2E3234">
                <a:alpha val="7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H="1">
            <a:off x="576072" y="6400800"/>
            <a:ext cx="237744" cy="237744"/>
          </a:xfrm>
          <a:prstGeom prst="rtTriangle">
            <a:avLst/>
          </a:prstGeom>
          <a:solidFill>
            <a:srgbClr val="5D603E">
              <a:alpha val="70000"/>
            </a:srgbClr>
          </a:solidFill>
          <a:ln w="12700">
            <a:solidFill>
              <a:srgbClr val="5D603E">
                <a:alpha val="7000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23544" y="63825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Urbanstreet Development AG · Wasserschlosspark Untersiggenthal · Finanzierungsdossier · vertraulich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0701223" y="63825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6072" y="1463040"/>
          <a:ext cx="7498080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1554480"/>
                <a:gridCol w="1920240"/>
              </a:tblGrid>
              <a:tr h="2971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Kennzahl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Bestand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Mix (Verkauf Villette I + II)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Anlagekosten total (inkl. Land)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163.8 Mio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163.8 Mio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Bar-Eigenkapital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11.2 Mio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11.2 Mio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Peak-Kredit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107.3 Mio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58.9 Mio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Peak-Kredit in % Anlagekosten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65.5 %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36.0 %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Kreditsaldo Ende 2032 (Konsolidierung)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107.3 Mio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1.7 Mio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Ertragswert gehaltener Phasen 2033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162.3 Mio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72.9 Mio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LTV 2033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65.4 %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Refinanzierungslücke 2032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9.9 Mio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 Mio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DSCR min. 2033–2040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1.83x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entschuldet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Verkaufserlöse netto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 Mio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106.3 Mio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Projekt-NPV @ Diskontsatz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−28.5 Mio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−5.9 Mio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Projekt-IRR (unlevered)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3.74 %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5.17 %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Eigenkapital-IRR (levered)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5.27 %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5.50 %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Eigenkapital-Multiple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1.87x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1.93x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8412480" y="1463040"/>
            <a:ext cx="3203143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8595360" y="1572768"/>
            <a:ext cx="283738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B187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BESTAND</a:t>
            </a:r>
            <a:endParaRPr lang="en-US" sz="900" dirty="0"/>
          </a:p>
        </p:txBody>
      </p:sp>
      <p:sp>
        <p:nvSpPr>
          <p:cNvPr id="12" name="Text 9"/>
          <p:cNvSpPr txBox="1"/>
          <p:nvPr/>
        </p:nvSpPr>
        <p:spPr>
          <a:xfrm>
            <a:off x="8595360" y="1828800"/>
            <a:ext cx="2837383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Stabiler Cashflow ab 2033, Kapitaldienst gut gedeckt. Die Konsolidierung braucht zusätzliches Eigenkapital oder eine Übergangsamortisation.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8412480" y="3749040"/>
            <a:ext cx="3203143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595360" y="3858768"/>
            <a:ext cx="283738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B187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MIX</a:t>
            </a:r>
            <a:endParaRPr lang="en-US" sz="900" dirty="0"/>
          </a:p>
        </p:txBody>
      </p:sp>
      <p:sp>
        <p:nvSpPr>
          <p:cNvPr id="15" name="Text 12"/>
          <p:cNvSpPr txBox="1"/>
          <p:nvPr/>
        </p:nvSpPr>
        <p:spPr>
          <a:xfrm>
            <a:off x="8595360" y="4114800"/>
            <a:ext cx="2837383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Tieferer Kreditbedarf und rasche Entschuldung. Hängt an den Verkaufspreisen und der Zonenänderung Villette II; −30 % Erlös erhöht den Saldo 2032 um rund 32 Mio.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E32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" y="2011680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dirty="0">
                <a:solidFill>
                  <a:srgbClr val="5D60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6400" dirty="0"/>
          </a:p>
        </p:txBody>
      </p:sp>
      <p:sp>
        <p:nvSpPr>
          <p:cNvPr id="3" name="Text 1"/>
          <p:cNvSpPr txBox="1"/>
          <p:nvPr/>
        </p:nvSpPr>
        <p:spPr>
          <a:xfrm>
            <a:off x="758952" y="306324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Finanzierung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758952" y="38404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6CF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Mittelherkunft, Kreditverlauf, Kapitaldienst und Sensitivitäten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76072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5D60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FINANZIERUNG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76072" y="603504"/>
            <a:ext cx="1103955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Mittelverwendung und Mittelherkunft (Szenario Bestand)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76072" y="1225296"/>
            <a:ext cx="11039551" cy="0"/>
          </a:xfrm>
          <a:prstGeom prst="line">
            <a:avLst/>
          </a:prstGeom>
          <a:noFill/>
          <a:ln w="9525">
            <a:solidFill>
              <a:srgbClr val="DDE3C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76072" y="6400800"/>
            <a:ext cx="237744" cy="237744"/>
          </a:xfrm>
          <a:prstGeom prst="rect">
            <a:avLst/>
          </a:prstGeom>
          <a:solidFill>
            <a:srgbClr val="2E3234">
              <a:alpha val="70000"/>
            </a:srgbClr>
          </a:solidFill>
          <a:ln w="12700">
            <a:solidFill>
              <a:srgbClr val="2E3234">
                <a:alpha val="7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H="1">
            <a:off x="576072" y="6400800"/>
            <a:ext cx="237744" cy="237744"/>
          </a:xfrm>
          <a:prstGeom prst="rtTriangle">
            <a:avLst/>
          </a:prstGeom>
          <a:solidFill>
            <a:srgbClr val="5D603E">
              <a:alpha val="70000"/>
            </a:srgbClr>
          </a:solidFill>
          <a:ln w="12700">
            <a:solidFill>
              <a:srgbClr val="5D603E">
                <a:alpha val="7000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23544" y="63825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Urbanstreet Development AG · Wasserschlosspark Untersiggenthal · Finanzierungsdossier · vertraulich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0701223" y="63825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6072" y="1463040"/>
          <a:ext cx="5349240" cy="914400"/>
        </p:xfrm>
        <a:graphic>
          <a:graphicData uri="http://schemas.openxmlformats.org/drawingml/2006/table">
            <a:tbl>
              <a:tblPr/>
              <a:tblGrid>
                <a:gridCol w="3246120"/>
                <a:gridCol w="1097280"/>
                <a:gridCol w="1005840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Mittelverwendung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Mio CHF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Anteil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Land (Sacheinlage)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46.1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28.0 %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Baukosten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100.7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61.2 %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Planung Phasen A–D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5.2 %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Masterplan + NK + VK + Zins (Phase C)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7.0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4.3 %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Nebenkosten Planung arealweit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0.9 %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Kapitalisierte Bauzinsen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0.8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D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164.6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D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D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63640" y="1463040"/>
          <a:ext cx="5351983" cy="914400"/>
        </p:xfrm>
        <a:graphic>
          <a:graphicData uri="http://schemas.openxmlformats.org/drawingml/2006/table">
            <a:tbl>
              <a:tblPr/>
              <a:tblGrid>
                <a:gridCol w="3246120"/>
                <a:gridCol w="1097280"/>
                <a:gridCol w="1008583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Mittelherkunft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Mio CHF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Anteil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Land als Sacheinlage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46.1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28.0 %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Bar-Eigenkapital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11.2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6.8 %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Baukredit (inkl. kapitalisierte Zinsen)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107.3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65.2 %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D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164.6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D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DA"/>
                    </a:solidFill>
                  </a:tcPr>
                </a:tc>
              </a:tr>
            </a:tbl>
          </a:graphicData>
        </a:graphic>
      </p:graphicFrame>
      <p:sp>
        <p:nvSpPr>
          <p:cNvPr id="11" name="Shape 7"/>
          <p:cNvSpPr/>
          <p:nvPr/>
        </p:nvSpPr>
        <p:spPr>
          <a:xfrm>
            <a:off x="6263640" y="3611880"/>
            <a:ext cx="5351983" cy="2240280"/>
          </a:xfrm>
          <a:prstGeom prst="roundRect">
            <a:avLst>
              <a:gd name="adj" fmla="val 3265"/>
            </a:avLst>
          </a:prstGeom>
          <a:solidFill>
            <a:srgbClr val="EBEEDA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6492240" y="3767328"/>
            <a:ext cx="4894783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10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Kreditlimit 65 %: 106.5 Mio; Peak mit kapitalisierten Zinsen 107.3 Mio (+0.82 Mio).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10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Ziehung: 2028 32.7 · 2029 30.4 · 2030 23.7 · 2031 19.7 Mio.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10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Bar-Eigenkapital vollständig vor der ersten Ziehung (2026–2028).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76072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5D60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FINANZIERUNG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76072" y="603504"/>
            <a:ext cx="1103955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Kreditsaldo und Belehnung 2026–2040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76072" y="1225296"/>
            <a:ext cx="11039551" cy="0"/>
          </a:xfrm>
          <a:prstGeom prst="line">
            <a:avLst/>
          </a:prstGeom>
          <a:noFill/>
          <a:ln w="9525">
            <a:solidFill>
              <a:srgbClr val="DDE3C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76072" y="6400800"/>
            <a:ext cx="237744" cy="237744"/>
          </a:xfrm>
          <a:prstGeom prst="rect">
            <a:avLst/>
          </a:prstGeom>
          <a:solidFill>
            <a:srgbClr val="2E3234">
              <a:alpha val="70000"/>
            </a:srgbClr>
          </a:solidFill>
          <a:ln w="12700">
            <a:solidFill>
              <a:srgbClr val="2E3234">
                <a:alpha val="7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H="1">
            <a:off x="576072" y="6400800"/>
            <a:ext cx="237744" cy="237744"/>
          </a:xfrm>
          <a:prstGeom prst="rtTriangle">
            <a:avLst/>
          </a:prstGeom>
          <a:solidFill>
            <a:srgbClr val="5D603E">
              <a:alpha val="70000"/>
            </a:srgbClr>
          </a:solidFill>
          <a:ln w="12700">
            <a:solidFill>
              <a:srgbClr val="5D603E">
                <a:alpha val="7000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23544" y="63825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Urbanstreet Development AG · Wasserschlosspark Untersiggenthal · Finanzierungsdossier · vertraulich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0701223" y="63825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76072" y="1463040"/>
            <a:ext cx="694944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graphicFrame>
        <p:nvGraphicFramePr>
          <p:cNvPr id="10" name="Chart 0" descr=""/>
          <p:cNvGraphicFramePr/>
          <p:nvPr/>
        </p:nvGraphicFramePr>
        <p:xfrm>
          <a:off x="713232" y="1554480"/>
          <a:ext cx="6675120" cy="4251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818120" y="1463040"/>
          <a:ext cx="3797503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960120"/>
                <a:gridCol w="685800"/>
                <a:gridCol w="868680"/>
                <a:gridCol w="640080"/>
              </a:tblGrid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Jahr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Saldo Bestand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LTV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Saldo Mix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LTV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87.5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85.3 %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58.9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80.8 %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2031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107.3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104.5 %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2.3 %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2032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107.3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66.1 %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2.3 %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2033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106.2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65.4 %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2035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104.1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64.1 %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2038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101.0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62.2 %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2.1 %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2040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61.0 %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2.1 %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 8"/>
          <p:cNvSpPr txBox="1"/>
          <p:nvPr/>
        </p:nvSpPr>
        <p:spPr>
          <a:xfrm>
            <a:off x="7818120" y="4526280"/>
            <a:ext cx="3797503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LTV = Kreditsaldo ÷ Ertragswert der bezogenen, gehaltenen Phasen. Während der Bauzeit (2029–2031) bewertungsbedingt über dem Zielwert.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76072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5D60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FINANZIERUNG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76072" y="603504"/>
            <a:ext cx="1103955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Kapitaldienst: DSCR 1.83x bis 2.22x, ICR 2.64x (Bestand)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76072" y="1225296"/>
            <a:ext cx="11039551" cy="0"/>
          </a:xfrm>
          <a:prstGeom prst="line">
            <a:avLst/>
          </a:prstGeom>
          <a:noFill/>
          <a:ln w="9525">
            <a:solidFill>
              <a:srgbClr val="DDE3C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76072" y="6400800"/>
            <a:ext cx="237744" cy="237744"/>
          </a:xfrm>
          <a:prstGeom prst="rect">
            <a:avLst/>
          </a:prstGeom>
          <a:solidFill>
            <a:srgbClr val="2E3234">
              <a:alpha val="70000"/>
            </a:srgbClr>
          </a:solidFill>
          <a:ln w="12700">
            <a:solidFill>
              <a:srgbClr val="2E3234">
                <a:alpha val="7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H="1">
            <a:off x="576072" y="6400800"/>
            <a:ext cx="237744" cy="237744"/>
          </a:xfrm>
          <a:prstGeom prst="rtTriangle">
            <a:avLst/>
          </a:prstGeom>
          <a:solidFill>
            <a:srgbClr val="5D603E">
              <a:alpha val="70000"/>
            </a:srgbClr>
          </a:solidFill>
          <a:ln w="12700">
            <a:solidFill>
              <a:srgbClr val="5D603E">
                <a:alpha val="7000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23544" y="63825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Urbanstreet Development AG · Wasserschlosspark Untersiggenthal · Finanzierungsdossier · vertraulich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0701223" y="63825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76072" y="1463040"/>
            <a:ext cx="694944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graphicFrame>
        <p:nvGraphicFramePr>
          <p:cNvPr id="10" name="Chart 0" descr=""/>
          <p:cNvGraphicFramePr/>
          <p:nvPr/>
        </p:nvGraphicFramePr>
        <p:xfrm>
          <a:off x="713232" y="1554480"/>
          <a:ext cx="6675120" cy="4251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818120" y="1463040"/>
          <a:ext cx="3797503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731520"/>
                <a:gridCol w="731520"/>
                <a:gridCol w="731520"/>
                <a:gridCol w="685800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Zins / NOI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0 %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−10 %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−20 %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−30 %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1.50 %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2.58x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2.32x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2.06x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1.80x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2.25 %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1.98x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1.78x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1.59x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1.39x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3.00 %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1.61x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1.45x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1.29x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1.13x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4.00 %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1.29x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1.16x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1.03x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0.90x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5.00 %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1.07x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0.97x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0.86x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0.75x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 8"/>
          <p:cNvSpPr txBox="1"/>
          <p:nvPr/>
        </p:nvSpPr>
        <p:spPr>
          <a:xfrm>
            <a:off x="7818120" y="3931920"/>
            <a:ext cx="3797503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DSCR 2034 bei steigendem Zins und tieferem Nettoertrag. Unter 1.25x fällt er erst bei 3 % Zins mit 30 % Ertragsausfall oder bei 4 % Zins mit 10 % Ausfall.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76072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5D60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FINANZIERUNG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76072" y="603504"/>
            <a:ext cx="1103955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Sensitivität: Projekt-NPV nach Diskontsatz und Exit-Kapitalisierung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76072" y="1225296"/>
            <a:ext cx="11039551" cy="0"/>
          </a:xfrm>
          <a:prstGeom prst="line">
            <a:avLst/>
          </a:prstGeom>
          <a:noFill/>
          <a:ln w="9525">
            <a:solidFill>
              <a:srgbClr val="DDE3C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76072" y="6400800"/>
            <a:ext cx="237744" cy="237744"/>
          </a:xfrm>
          <a:prstGeom prst="rect">
            <a:avLst/>
          </a:prstGeom>
          <a:solidFill>
            <a:srgbClr val="2E3234">
              <a:alpha val="70000"/>
            </a:srgbClr>
          </a:solidFill>
          <a:ln w="12700">
            <a:solidFill>
              <a:srgbClr val="2E3234">
                <a:alpha val="7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H="1">
            <a:off x="576072" y="6400800"/>
            <a:ext cx="237744" cy="237744"/>
          </a:xfrm>
          <a:prstGeom prst="rtTriangle">
            <a:avLst/>
          </a:prstGeom>
          <a:solidFill>
            <a:srgbClr val="5D603E">
              <a:alpha val="70000"/>
            </a:srgbClr>
          </a:solidFill>
          <a:ln w="12700">
            <a:solidFill>
              <a:srgbClr val="5D603E">
                <a:alpha val="7000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23544" y="63825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Urbanstreet Development AG · Wasserschlosspark Untersiggenthal · Finanzierungsdossier · vertraulich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0701223" y="63825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76072" y="14173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5D60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BESTAND · MIO CHF</a:t>
            </a:r>
            <a:endParaRPr lang="en-US" sz="9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6072" y="1737360"/>
          <a:ext cx="53035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822960"/>
                <a:gridCol w="822960"/>
                <a:gridCol w="822960"/>
                <a:gridCol w="822960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Δ Diskontsatz / Δ Exit-Kap.satz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+0.00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+0.25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+0.50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+1.00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−1.00 %-Pkt.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−16.9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−21.9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−26.3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−33.9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−0.50 %-Pkt.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−22.9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−27.6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−31.7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−38.8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±0.00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−28.5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−32.8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−36.7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−43.3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+0.50 %-Pkt.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−33.6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−37.7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−41.3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−47.5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+1.00 %-Pkt.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−38.4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−42.2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−45.6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−51.4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Text 8"/>
          <p:cNvSpPr txBox="1"/>
          <p:nvPr/>
        </p:nvSpPr>
        <p:spPr>
          <a:xfrm>
            <a:off x="6309360" y="14173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5D60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MIX · MIO CHF</a:t>
            </a:r>
            <a:endParaRPr lang="en-US" sz="900" dirty="0"/>
          </a:p>
        </p:txBody>
      </p:sp>
      <p:graphicFrame>
        <p:nvGraphicFramePr>
          <p:cNvPr id="3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737360"/>
          <a:ext cx="5306263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822960"/>
                <a:gridCol w="822960"/>
                <a:gridCol w="822960"/>
                <a:gridCol w="825703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Δ Diskontsatz / Δ Exit-Kap.satz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+0.00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+0.25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+0.50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+1.00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−1.00 %-Pkt.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−0.3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−2.0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−5.0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−0.50 %-Pkt.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−2.3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−4.1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−5.6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−8.4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±0.00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−5.9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−7.6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−9.1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−11.6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FD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+0.50 %-Pkt.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−9.3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−10.9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−12.3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−14.7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+1.00 %-Pkt.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−12.5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−14.0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−15.3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−17.5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6072" y="4297680"/>
          <a:ext cx="69494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188720"/>
                <a:gridCol w="1188720"/>
                <a:gridCol w="1097280"/>
                <a:gridCol w="1097280"/>
              </a:tblGrid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Verkaufspreis-Stress Mix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Erlöse netto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Saldo 2032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LTV 2033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DSCR 2034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±0 %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106.3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2.3 %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&gt; 20x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−10 %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95.6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12.3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16.8 %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9.16x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−20 %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85.0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22.9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31.4 %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4.91x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−30 %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74.4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33.5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46.0 %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3.35x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</a:tbl>
          </a:graphicData>
        </a:graphic>
      </p:graphicFrame>
      <p:sp>
        <p:nvSpPr>
          <p:cNvPr id="14" name="Text 9"/>
          <p:cNvSpPr txBox="1"/>
          <p:nvPr/>
        </p:nvSpPr>
        <p:spPr>
          <a:xfrm>
            <a:off x="7818120" y="4297680"/>
            <a:ext cx="3797503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 negativer NPV bedeutet hier, dass der eingebrachte Landwert bei 6 % Renditeanforderung nicht voll verdient wird. Für die Bank massgebend sind Belehnung und Kapitaldienst.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6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76072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5D60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FINANZIERUNG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76072" y="603504"/>
            <a:ext cx="1103955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Risiken und Massnahmen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76072" y="1225296"/>
            <a:ext cx="11039551" cy="0"/>
          </a:xfrm>
          <a:prstGeom prst="line">
            <a:avLst/>
          </a:prstGeom>
          <a:noFill/>
          <a:ln w="9525">
            <a:solidFill>
              <a:srgbClr val="DDE3C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76072" y="6400800"/>
            <a:ext cx="237744" cy="237744"/>
          </a:xfrm>
          <a:prstGeom prst="rect">
            <a:avLst/>
          </a:prstGeom>
          <a:solidFill>
            <a:srgbClr val="2E3234">
              <a:alpha val="70000"/>
            </a:srgbClr>
          </a:solidFill>
          <a:ln w="12700">
            <a:solidFill>
              <a:srgbClr val="2E3234">
                <a:alpha val="7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H="1">
            <a:off x="576072" y="6400800"/>
            <a:ext cx="237744" cy="237744"/>
          </a:xfrm>
          <a:prstGeom prst="rtTriangle">
            <a:avLst/>
          </a:prstGeom>
          <a:solidFill>
            <a:srgbClr val="5D603E">
              <a:alpha val="70000"/>
            </a:srgbClr>
          </a:solidFill>
          <a:ln w="12700">
            <a:solidFill>
              <a:srgbClr val="5D603E">
                <a:alpha val="7000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23544" y="63825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Urbanstreet Development AG · Wasserschlosspark Untersiggenthal · Finanzierungsdossier · vertraulich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0701223" y="63825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9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6072" y="1463040"/>
          <a:ext cx="11039551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3108960"/>
                <a:gridCol w="4913071"/>
              </a:tblGrid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Risiko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Wirkung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Massnahme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3234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Absorption Wohnen und Gewerbe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Erstvermietung länger, Ausfall höher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Etappierung A → B/D → C, Vorvermietung vor Baustart, Erstvermietungsabschlag im DCF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Refinanzierungslücke 2032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9.9 Mio über 60 % LTV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Zusätzliches EK, Übergangsamortisation oder Teilverkauf (Mix)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Zinsanstieg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DSCR 1.29x bei 4 %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Zinsabsicherung für die Konsolidierung, Covenant 1.25x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Baukosten ±15 %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±15 Mio EK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Kostenvoranschläge je Phase (Villette I bankentauglich, BKP), TU-Offerte Campus, Reserven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Zonenänderung Villette II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Phase C verzögert oder kleiner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Phase C zuletzt; A, B und D tragen die Finanzierung eigenständig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Betrieb Eventsaal und öffentliche TG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12 % des Sollertrags; 61 % der TG-Erträge aus ABB-Tageskarten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F26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Betreiber- und Rahmenvertrag ABB, Kap.satz mit Risikozuschlag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3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6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76072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5D60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FINANZIERUNG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76072" y="603504"/>
            <a:ext cx="1103955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Finanzierungsanfrage und nächste Schritte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76072" y="1225296"/>
            <a:ext cx="11039551" cy="0"/>
          </a:xfrm>
          <a:prstGeom prst="line">
            <a:avLst/>
          </a:prstGeom>
          <a:noFill/>
          <a:ln w="9525">
            <a:solidFill>
              <a:srgbClr val="DDE3C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76072" y="6400800"/>
            <a:ext cx="237744" cy="237744"/>
          </a:xfrm>
          <a:prstGeom prst="rect">
            <a:avLst/>
          </a:prstGeom>
          <a:solidFill>
            <a:srgbClr val="2E3234">
              <a:alpha val="70000"/>
            </a:srgbClr>
          </a:solidFill>
          <a:ln w="12700">
            <a:solidFill>
              <a:srgbClr val="2E3234">
                <a:alpha val="7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H="1">
            <a:off x="576072" y="6400800"/>
            <a:ext cx="237744" cy="237744"/>
          </a:xfrm>
          <a:prstGeom prst="rtTriangle">
            <a:avLst/>
          </a:prstGeom>
          <a:solidFill>
            <a:srgbClr val="5D603E">
              <a:alpha val="70000"/>
            </a:srgbClr>
          </a:solidFill>
          <a:ln w="12700">
            <a:solidFill>
              <a:srgbClr val="5D603E">
                <a:alpha val="7000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23544" y="63825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Urbanstreet Development AG · Wasserschlosspark Untersiggenthal · Finanzierungsdossier · vertraulich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0701223" y="63825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76072" y="1463040"/>
            <a:ext cx="349697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04672" y="1600200"/>
            <a:ext cx="303977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BAUKREDIT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804672" y="1874520"/>
            <a:ext cx="303977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106.5 Mio</a:t>
            </a:r>
            <a:endParaRPr lang="en-US" sz="2800" dirty="0"/>
          </a:p>
        </p:txBody>
      </p:sp>
      <p:sp>
        <p:nvSpPr>
          <p:cNvPr id="12" name="Text 10"/>
          <p:cNvSpPr txBox="1"/>
          <p:nvPr/>
        </p:nvSpPr>
        <p:spPr>
          <a:xfrm>
            <a:off x="804672" y="2514600"/>
            <a:ext cx="303977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Tranchen je Phase, Ziehung 2028–2031 nach Baufortschritt; Bar-EK vorgängig.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347362" y="1463040"/>
            <a:ext cx="349697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75962" y="1600200"/>
            <a:ext cx="303977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KONSOLIDIERUNG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4575962" y="1874520"/>
            <a:ext cx="303977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97.4 Mio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4575962" y="2514600"/>
            <a:ext cx="303977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Hypothek 60 % des Ertragswerts ab 2033, Amortisation 1 % p.a.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8118653" y="1463040"/>
            <a:ext cx="349697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47253" y="1600200"/>
            <a:ext cx="303977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EIGENKAPITAL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8347253" y="1874520"/>
            <a:ext cx="303977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57.3 Mio</a:t>
            </a:r>
            <a:endParaRPr lang="en-US" sz="2800" dirty="0"/>
          </a:p>
        </p:txBody>
      </p:sp>
      <p:sp>
        <p:nvSpPr>
          <p:cNvPr id="20" name="Text 18"/>
          <p:cNvSpPr txBox="1"/>
          <p:nvPr/>
        </p:nvSpPr>
        <p:spPr>
          <a:xfrm>
            <a:off x="8347253" y="2514600"/>
            <a:ext cx="303977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 46.1 Mio als Sacheinlage, 11.2 Mio bar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576072" y="3611880"/>
            <a:ext cx="11039551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850392" y="3794760"/>
            <a:ext cx="10490911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20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2026: Gespräch mit den Banken, Term Sheet für Baukredit und Konsolidierung auf Basis dieses Dossiers.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20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2027: Bewilligung Villette I, Kostenvoranschlag BKP bankentauglich; Start Vorvermietung und Gespräche Betreiber Eventsaal und ABB.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20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2027: Baueingaben Phase B (Concierge ACE + Spitex) und Phase D (Campus); Entscheid Strategie Bestand oder Mix.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20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2028: Baustart Villette I, erste Kreditziehung; Zonenänderung Villette II läuft parallel.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6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76072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5D60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ANHANG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76072" y="603504"/>
            <a:ext cx="1103955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Grundlagen, Quellen und Autoren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76072" y="1225296"/>
            <a:ext cx="11039551" cy="0"/>
          </a:xfrm>
          <a:prstGeom prst="line">
            <a:avLst/>
          </a:prstGeom>
          <a:noFill/>
          <a:ln w="9525">
            <a:solidFill>
              <a:srgbClr val="DDE3C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76072" y="6400800"/>
            <a:ext cx="237744" cy="237744"/>
          </a:xfrm>
          <a:prstGeom prst="rect">
            <a:avLst/>
          </a:prstGeom>
          <a:solidFill>
            <a:srgbClr val="2E3234">
              <a:alpha val="70000"/>
            </a:srgbClr>
          </a:solidFill>
          <a:ln w="12700">
            <a:solidFill>
              <a:srgbClr val="2E3234">
                <a:alpha val="7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H="1">
            <a:off x="576072" y="6400800"/>
            <a:ext cx="237744" cy="237744"/>
          </a:xfrm>
          <a:prstGeom prst="rtTriangle">
            <a:avLst/>
          </a:prstGeom>
          <a:solidFill>
            <a:srgbClr val="5D603E">
              <a:alpha val="70000"/>
            </a:srgbClr>
          </a:solidFill>
          <a:ln w="12700">
            <a:solidFill>
              <a:srgbClr val="5D603E">
                <a:alpha val="7000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23544" y="63825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Urbanstreet Development AG · Wasserschlosspark Untersiggenthal · Finanzierungsdossier · vertraulich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0701223" y="63825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91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76072" y="1508760"/>
            <a:ext cx="667512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15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Wasserschlosspark Gesamtmodell mit Concierge ACE (Urbanstreet, 28.09.2026): Kennwerte, Renditebewertung, Residualwert, Phasen.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15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Übersichtstabelle Kennwerte WSP, bereinigte Fassung 28.09.2026 · Budgetplanung und Verkaufswert (TCO) · Bauablauf 17.09.2026.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15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Fahrländer Partner AG: Gemeindecheck Wohnen und Geschäft Untersiggenthal, Q3 2026; Makro-Lageratings.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15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Kostenvoranschlag Villette I Rev. 2 (17.09.2026) auf Basis Bauabrechnung Referenzprojekt Bollpark.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15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Nicht enthalten: Pläne, Steuern, heutige Bestandeserträge und -belastungen, Transaktionskosten. Indikativ, kein Schätzungsgutachten nach SVS/RICS und keine Kreditprüfung.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7589520" y="1463040"/>
            <a:ext cx="4026103" cy="4389120"/>
          </a:xfrm>
          <a:prstGeom prst="roundRect">
            <a:avLst>
              <a:gd name="adj" fmla="val 1817"/>
            </a:avLst>
          </a:prstGeom>
          <a:solidFill>
            <a:srgbClr val="FFFFFF"/>
          </a:solidFill>
          <a:ln w="9525">
            <a:solidFill>
              <a:srgbClr val="DDE3C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818120" y="1627632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B187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AUTOREN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7818120" y="2011680"/>
            <a:ext cx="356890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Patrick Hüppi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7818120" y="2331720"/>
            <a:ext cx="356890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Dipl. Arch. ETH/SIA, Executive MBA HSG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7818120" y="2834640"/>
            <a:ext cx="356890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Timothy Traub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7818120" y="3154680"/>
            <a:ext cx="356890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Mitglied der Geschäftsleitung · Planung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7818120" y="3657600"/>
            <a:ext cx="356890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Marlon Lehner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7818120" y="3977640"/>
            <a:ext cx="356890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87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Mitglied der Geschäftsleitung · Vermarktung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7818120" y="4709160"/>
            <a:ext cx="3568903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Urbanstreet Development AG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1F2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Gustav-Siber-Weg 4 · 8700 Küsnacht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Urbanstreet Development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Wasserschlosspark Untersiggenthal – Finanzierungsdossier</dc:title>
  <dc:subject>PptxGenJS Presentation</dc:subject>
  <dc:creator>Patrick Hüppi, Timothy Traub, Marlon Lehner</dc:creator>
  <cp:lastModifiedBy>Patrick Hüppi, Timothy Traub, Marlon Lehner</cp:lastModifiedBy>
  <cp:revision>1</cp:revision>
  <dcterms:created xsi:type="dcterms:W3CDTF">2026-09-28T12:41:40Z</dcterms:created>
  <dcterms:modified xsi:type="dcterms:W3CDTF">2026-09-28T12:41:40Z</dcterms:modified>
</cp:coreProperties>
</file>